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71" r:id="rId4"/>
    <p:sldId id="273" r:id="rId5"/>
    <p:sldId id="267" r:id="rId6"/>
    <p:sldId id="268" r:id="rId7"/>
    <p:sldId id="266" r:id="rId8"/>
    <p:sldId id="260" r:id="rId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E6C5B8"/>
    <a:srgbClr val="321900"/>
    <a:srgbClr val="800080"/>
    <a:srgbClr val="422C16"/>
    <a:srgbClr val="660066"/>
    <a:srgbClr val="6E5552"/>
    <a:srgbClr val="FF9933"/>
    <a:srgbClr val="62C53B"/>
    <a:srgbClr val="0C7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108" d="100"/>
          <a:sy n="108" d="100"/>
        </p:scale>
        <p:origin x="136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01E89-E3ED-4736-8165-3106386A3C3E}" type="datetimeFigureOut">
              <a:rPr lang="en-GB" smtClean="0"/>
              <a:t>01/07/2024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D2FDB-893F-4850-A282-C646B1619AD5}" type="slidenum">
              <a:rPr lang="en-GB" smtClean="0"/>
              <a:t>‹#›</a:t>
            </a:fld>
            <a:endParaRPr lang="en-GB"/>
          </a:p>
        </p:txBody>
      </p:sp>
    </p:spTree>
    <p:extLst>
      <p:ext uri="{BB962C8B-B14F-4D97-AF65-F5344CB8AC3E}">
        <p14:creationId xmlns:p14="http://schemas.microsoft.com/office/powerpoint/2010/main" val="105691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5D2FDB-893F-4850-A282-C646B1619AD5}" type="slidenum">
              <a:rPr lang="en-GB" smtClean="0"/>
              <a:t>6</a:t>
            </a:fld>
            <a:endParaRPr lang="en-GB"/>
          </a:p>
        </p:txBody>
      </p:sp>
    </p:spTree>
    <p:extLst>
      <p:ext uri="{BB962C8B-B14F-4D97-AF65-F5344CB8AC3E}">
        <p14:creationId xmlns:p14="http://schemas.microsoft.com/office/powerpoint/2010/main" val="429105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DBE2C20-ECB0-48B4-9382-097B8AEF5F2A}" type="slidenum">
              <a:rPr lang="es-ES"/>
              <a:pPr>
                <a:defRPr/>
              </a:pPr>
              <a:t>‹#›</a:t>
            </a:fld>
            <a:endParaRPr lang="es-ES"/>
          </a:p>
        </p:txBody>
      </p:sp>
    </p:spTree>
    <p:extLst>
      <p:ext uri="{BB962C8B-B14F-4D97-AF65-F5344CB8AC3E}">
        <p14:creationId xmlns:p14="http://schemas.microsoft.com/office/powerpoint/2010/main" val="387592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CA2ABD5-607E-4327-9E02-734386FD3A91}" type="slidenum">
              <a:rPr lang="es-ES"/>
              <a:pPr>
                <a:defRPr/>
              </a:pPr>
              <a:t>‹#›</a:t>
            </a:fld>
            <a:endParaRPr lang="es-ES"/>
          </a:p>
        </p:txBody>
      </p:sp>
    </p:spTree>
    <p:extLst>
      <p:ext uri="{BB962C8B-B14F-4D97-AF65-F5344CB8AC3E}">
        <p14:creationId xmlns:p14="http://schemas.microsoft.com/office/powerpoint/2010/main" val="386028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A4BFB68-3D7E-4071-8B01-CA5D7667925D}" type="slidenum">
              <a:rPr lang="es-ES"/>
              <a:pPr>
                <a:defRPr/>
              </a:pPr>
              <a:t>‹#›</a:t>
            </a:fld>
            <a:endParaRPr lang="es-ES"/>
          </a:p>
        </p:txBody>
      </p:sp>
    </p:spTree>
    <p:extLst>
      <p:ext uri="{BB962C8B-B14F-4D97-AF65-F5344CB8AC3E}">
        <p14:creationId xmlns:p14="http://schemas.microsoft.com/office/powerpoint/2010/main" val="302135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94992F5-E604-47D3-A958-C36BB1F60E5E}" type="slidenum">
              <a:rPr lang="es-ES"/>
              <a:pPr>
                <a:defRPr/>
              </a:pPr>
              <a:t>‹#›</a:t>
            </a:fld>
            <a:endParaRPr lang="es-ES"/>
          </a:p>
        </p:txBody>
      </p:sp>
    </p:spTree>
    <p:extLst>
      <p:ext uri="{BB962C8B-B14F-4D97-AF65-F5344CB8AC3E}">
        <p14:creationId xmlns:p14="http://schemas.microsoft.com/office/powerpoint/2010/main" val="389125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E2A6DFA-D3DA-49DA-946E-62DB0F8553E7}" type="slidenum">
              <a:rPr lang="es-ES"/>
              <a:pPr>
                <a:defRPr/>
              </a:pPr>
              <a:t>‹#›</a:t>
            </a:fld>
            <a:endParaRPr lang="es-ES"/>
          </a:p>
        </p:txBody>
      </p:sp>
    </p:spTree>
    <p:extLst>
      <p:ext uri="{BB962C8B-B14F-4D97-AF65-F5344CB8AC3E}">
        <p14:creationId xmlns:p14="http://schemas.microsoft.com/office/powerpoint/2010/main" val="255966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3B30A5B-DCF7-4CAD-90FB-804D867CE22A}" type="slidenum">
              <a:rPr lang="es-ES"/>
              <a:pPr>
                <a:defRPr/>
              </a:pPr>
              <a:t>‹#›</a:t>
            </a:fld>
            <a:endParaRPr lang="es-ES"/>
          </a:p>
        </p:txBody>
      </p:sp>
    </p:spTree>
    <p:extLst>
      <p:ext uri="{BB962C8B-B14F-4D97-AF65-F5344CB8AC3E}">
        <p14:creationId xmlns:p14="http://schemas.microsoft.com/office/powerpoint/2010/main" val="214410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D2243F4-BFE1-4A2C-81E8-AD196C7BA038}" type="slidenum">
              <a:rPr lang="es-ES"/>
              <a:pPr>
                <a:defRPr/>
              </a:pPr>
              <a:t>‹#›</a:t>
            </a:fld>
            <a:endParaRPr lang="es-ES"/>
          </a:p>
        </p:txBody>
      </p:sp>
    </p:spTree>
    <p:extLst>
      <p:ext uri="{BB962C8B-B14F-4D97-AF65-F5344CB8AC3E}">
        <p14:creationId xmlns:p14="http://schemas.microsoft.com/office/powerpoint/2010/main" val="226379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80DE25D-CAAC-4DDC-A6C8-A20BF5EF3987}" type="slidenum">
              <a:rPr lang="es-ES"/>
              <a:pPr>
                <a:defRPr/>
              </a:pPr>
              <a:t>‹#›</a:t>
            </a:fld>
            <a:endParaRPr lang="es-ES"/>
          </a:p>
        </p:txBody>
      </p:sp>
    </p:spTree>
    <p:extLst>
      <p:ext uri="{BB962C8B-B14F-4D97-AF65-F5344CB8AC3E}">
        <p14:creationId xmlns:p14="http://schemas.microsoft.com/office/powerpoint/2010/main" val="149482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3B4403A-F0C4-43A0-859E-6895AA14459D}" type="slidenum">
              <a:rPr lang="es-ES"/>
              <a:pPr>
                <a:defRPr/>
              </a:pPr>
              <a:t>‹#›</a:t>
            </a:fld>
            <a:endParaRPr lang="es-ES"/>
          </a:p>
        </p:txBody>
      </p:sp>
    </p:spTree>
    <p:extLst>
      <p:ext uri="{BB962C8B-B14F-4D97-AF65-F5344CB8AC3E}">
        <p14:creationId xmlns:p14="http://schemas.microsoft.com/office/powerpoint/2010/main" val="165366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5770196-8760-4813-9A5A-1B47D0E420DB}" type="slidenum">
              <a:rPr lang="es-ES"/>
              <a:pPr>
                <a:defRPr/>
              </a:pPr>
              <a:t>‹#›</a:t>
            </a:fld>
            <a:endParaRPr lang="es-ES"/>
          </a:p>
        </p:txBody>
      </p:sp>
    </p:spTree>
    <p:extLst>
      <p:ext uri="{BB962C8B-B14F-4D97-AF65-F5344CB8AC3E}">
        <p14:creationId xmlns:p14="http://schemas.microsoft.com/office/powerpoint/2010/main" val="403427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0256CB9-1A68-4AE6-B8E8-691CF357D5A5}" type="slidenum">
              <a:rPr lang="es-ES"/>
              <a:pPr>
                <a:defRPr/>
              </a:pPr>
              <a:t>‹#›</a:t>
            </a:fld>
            <a:endParaRPr lang="es-ES"/>
          </a:p>
        </p:txBody>
      </p:sp>
    </p:spTree>
    <p:extLst>
      <p:ext uri="{BB962C8B-B14F-4D97-AF65-F5344CB8AC3E}">
        <p14:creationId xmlns:p14="http://schemas.microsoft.com/office/powerpoint/2010/main" val="249038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7CC94C-4BCE-47CC-8AD4-00AD344AECB9}"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4934"/>
            <a:ext cx="9144000" cy="1200329"/>
          </a:xfrm>
          <a:prstGeom prst="rect">
            <a:avLst/>
          </a:prstGeom>
          <a:solidFill>
            <a:srgbClr val="990000"/>
          </a:solidFill>
          <a:ln w="38100">
            <a:solidFill>
              <a:srgbClr val="990000"/>
            </a:solidFill>
          </a:ln>
          <a:effectLst>
            <a:outerShdw blurRad="50800" dist="50800" dir="5400000" algn="ctr" rotWithShape="0">
              <a:srgbClr val="000000">
                <a:alpha val="43000"/>
              </a:srgbClr>
            </a:outerShdw>
          </a:effectLst>
          <a:scene3d>
            <a:camera prst="orthographicFront"/>
            <a:lightRig rig="threePt" dir="t"/>
          </a:scene3d>
          <a:sp3d>
            <a:bevelT/>
          </a:sp3d>
        </p:spPr>
        <p:txBody>
          <a:bodyPr>
            <a:spAutoFit/>
          </a:bodyPr>
          <a:lstStyle/>
          <a:p>
            <a:pPr algn="ctr" eaLnBrk="1" hangingPunct="1">
              <a:defRPr/>
            </a:pPr>
            <a:r>
              <a:rPr lang="en-GB" sz="3600" b="1" i="1" dirty="0">
                <a:solidFill>
                  <a:schemeClr val="bg1"/>
                </a:solidFill>
              </a:rPr>
              <a:t>End of Year </a:t>
            </a:r>
          </a:p>
          <a:p>
            <a:pPr algn="ctr" eaLnBrk="1" hangingPunct="1">
              <a:defRPr/>
            </a:pPr>
            <a:r>
              <a:rPr lang="en-GB" sz="3600" b="1" i="1" dirty="0">
                <a:solidFill>
                  <a:schemeClr val="bg1"/>
                </a:solidFill>
                <a:effectLst>
                  <a:outerShdw blurRad="50800" dist="50800" dir="5400000" algn="ctr" rotWithShape="0">
                    <a:srgbClr val="000000">
                      <a:alpha val="38000"/>
                    </a:srgbClr>
                  </a:outerShdw>
                  <a:reflection stA="45000" endPos="0" dist="50800" dir="5400000" sy="-100000" algn="bl" rotWithShape="0"/>
                </a:effectLst>
              </a:rPr>
              <a:t>NEWSLETTER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940" y="-124269"/>
            <a:ext cx="1377160" cy="1215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54" name="Rectangle 1"/>
          <p:cNvSpPr>
            <a:spLocks noChangeArrowheads="1"/>
          </p:cNvSpPr>
          <p:nvPr/>
        </p:nvSpPr>
        <p:spPr bwMode="auto">
          <a:xfrm>
            <a:off x="107504" y="1190441"/>
            <a:ext cx="8928026" cy="5016758"/>
          </a:xfrm>
          <a:prstGeom prst="rect">
            <a:avLst/>
          </a:prstGeom>
          <a:gradFill rotWithShape="1">
            <a:gsLst>
              <a:gs pos="0">
                <a:srgbClr val="FFFF80"/>
              </a:gs>
              <a:gs pos="50000">
                <a:srgbClr val="FFFFB3"/>
              </a:gs>
              <a:gs pos="100000">
                <a:srgbClr val="FFFFDA"/>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GB" altLang="en-US" sz="1800" dirty="0">
                <a:solidFill>
                  <a:srgbClr val="990000"/>
                </a:solidFill>
                <a:latin typeface="Cooper Black" panose="0208090404030B020404" pitchFamily="18" charset="0"/>
              </a:rPr>
              <a:t>Dear Families,</a:t>
            </a:r>
          </a:p>
          <a:p>
            <a:pPr>
              <a:spcBef>
                <a:spcPct val="0"/>
              </a:spcBef>
              <a:buFontTx/>
              <a:buNone/>
              <a:defRPr/>
            </a:pPr>
            <a:r>
              <a:rPr lang="en-GB" altLang="en-US" sz="1200" dirty="0">
                <a:latin typeface="+mn-lt"/>
              </a:rPr>
              <a:t>I can’t believe how quickly this year has flown by, it seems like only a few weeks ago we were welcoming our children into their new classes!</a:t>
            </a:r>
          </a:p>
          <a:p>
            <a:pPr>
              <a:spcBef>
                <a:spcPct val="0"/>
              </a:spcBef>
              <a:buFontTx/>
              <a:buNone/>
              <a:defRPr/>
            </a:pPr>
            <a:endParaRPr lang="en-GB" altLang="en-US" sz="1200" dirty="0">
              <a:latin typeface="+mn-lt"/>
            </a:endParaRPr>
          </a:p>
          <a:p>
            <a:pPr>
              <a:spcBef>
                <a:spcPct val="0"/>
              </a:spcBef>
              <a:buFontTx/>
              <a:buNone/>
              <a:defRPr/>
            </a:pPr>
            <a:r>
              <a:rPr lang="en-GB" altLang="en-US" sz="1200" dirty="0">
                <a:latin typeface="+mn-lt"/>
              </a:rPr>
              <a:t>It has been great to see so many parents and carers being able to come into school and join us for a host of events this half term! </a:t>
            </a:r>
          </a:p>
          <a:p>
            <a:pPr>
              <a:spcBef>
                <a:spcPct val="0"/>
              </a:spcBef>
              <a:buFontTx/>
              <a:buNone/>
              <a:defRPr/>
            </a:pPr>
            <a:endParaRPr lang="en-GB" altLang="en-US" sz="1200" dirty="0">
              <a:latin typeface="+mn-lt"/>
            </a:endParaRPr>
          </a:p>
          <a:p>
            <a:pPr>
              <a:spcBef>
                <a:spcPct val="0"/>
              </a:spcBef>
              <a:buFontTx/>
              <a:buNone/>
              <a:defRPr/>
            </a:pPr>
            <a:r>
              <a:rPr lang="en-GB" altLang="en-US" sz="1200" dirty="0">
                <a:latin typeface="+mn-lt"/>
              </a:rPr>
              <a:t>There have been lots of exciting and fun learning activities already packed into, what we’re sure will feel like a short space of time, including our Daddy’s stay and play in Nursery, New starters induction evening, Y4 violin concert, Eid celebrations, European countries week and a number of class assemblies! </a:t>
            </a:r>
          </a:p>
          <a:p>
            <a:pPr>
              <a:spcBef>
                <a:spcPct val="0"/>
              </a:spcBef>
              <a:buFontTx/>
              <a:buNone/>
              <a:defRPr/>
            </a:pPr>
            <a:endParaRPr lang="en-GB" altLang="en-US" sz="1200" dirty="0">
              <a:latin typeface="+mn-lt"/>
            </a:endParaRPr>
          </a:p>
          <a:p>
            <a:pPr>
              <a:spcBef>
                <a:spcPct val="0"/>
              </a:spcBef>
              <a:buFontTx/>
              <a:buNone/>
              <a:defRPr/>
            </a:pPr>
            <a:r>
              <a:rPr lang="en-GB" altLang="en-US" sz="1200" dirty="0">
                <a:latin typeface="+mn-lt"/>
              </a:rPr>
              <a:t>Our Summer Fayre will be taking place on Friday 5</a:t>
            </a:r>
            <a:r>
              <a:rPr lang="en-GB" altLang="en-US" sz="1200" baseline="30000" dirty="0">
                <a:latin typeface="+mn-lt"/>
              </a:rPr>
              <a:t>th</a:t>
            </a:r>
            <a:r>
              <a:rPr lang="en-GB" altLang="en-US" sz="1200" dirty="0">
                <a:latin typeface="+mn-lt"/>
              </a:rPr>
              <a:t> July from 2pm,  we would love to see as many parents/carers as possible coming to support the event and enjoy the many activities/ stalls we will have on offer, including our Y6 pupils stalls.  Also make sure you look out for our Christ Church Art gallery, displaying some of the wonderful artwork children have been doing across the school!  </a:t>
            </a:r>
          </a:p>
          <a:p>
            <a:pPr>
              <a:spcBef>
                <a:spcPct val="0"/>
              </a:spcBef>
              <a:buFontTx/>
              <a:buNone/>
              <a:defRPr/>
            </a:pPr>
            <a:endParaRPr lang="en-GB" altLang="en-US" sz="1200" dirty="0">
              <a:latin typeface="+mn-lt"/>
            </a:endParaRPr>
          </a:p>
          <a:p>
            <a:pPr>
              <a:spcBef>
                <a:spcPct val="0"/>
              </a:spcBef>
              <a:buFontTx/>
              <a:buNone/>
              <a:defRPr/>
            </a:pPr>
            <a:r>
              <a:rPr lang="en-GB" altLang="en-US" sz="1200" dirty="0">
                <a:latin typeface="+mn-lt"/>
              </a:rPr>
              <a:t>In the last few weeks we still have a few events to look forward to with Sports Days, with </a:t>
            </a:r>
            <a:r>
              <a:rPr lang="en-GB" altLang="en-US" sz="1200" dirty="0"/>
              <a:t>Nursery (Tuesday 9</a:t>
            </a:r>
            <a:r>
              <a:rPr lang="en-GB" altLang="en-US" sz="1200" baseline="30000" dirty="0"/>
              <a:t>th</a:t>
            </a:r>
            <a:r>
              <a:rPr lang="en-GB" altLang="en-US" sz="1200" dirty="0"/>
              <a:t> July ), </a:t>
            </a:r>
            <a:r>
              <a:rPr lang="en-GB" altLang="en-US" sz="1200" dirty="0">
                <a:latin typeface="+mn-lt"/>
              </a:rPr>
              <a:t>KS2 (Wednesday 10</a:t>
            </a:r>
            <a:r>
              <a:rPr lang="en-GB" altLang="en-US" sz="1200" baseline="30000" dirty="0">
                <a:latin typeface="+mn-lt"/>
              </a:rPr>
              <a:t>th</a:t>
            </a:r>
            <a:r>
              <a:rPr lang="en-GB" altLang="en-US" sz="1200" dirty="0">
                <a:latin typeface="+mn-lt"/>
              </a:rPr>
              <a:t> July afternoon 1.30pm) and </a:t>
            </a:r>
            <a:r>
              <a:rPr lang="en-GB" altLang="en-US" sz="1200" dirty="0"/>
              <a:t>EYFS/KS1 (Thursday 11</a:t>
            </a:r>
            <a:r>
              <a:rPr lang="en-GB" altLang="en-US" sz="1200" baseline="30000" dirty="0"/>
              <a:t>th</a:t>
            </a:r>
            <a:r>
              <a:rPr lang="en-GB" altLang="en-US" sz="1200" dirty="0"/>
              <a:t> July afternoon 1.30pm)</a:t>
            </a:r>
            <a:r>
              <a:rPr lang="en-GB" altLang="en-US" sz="1200" dirty="0">
                <a:latin typeface="+mn-lt"/>
              </a:rPr>
              <a:t>. We also have our Y6 performances taking place (Tuesday 16</a:t>
            </a:r>
            <a:r>
              <a:rPr lang="en-GB" altLang="en-US" sz="1200" baseline="30000" dirty="0">
                <a:latin typeface="+mn-lt"/>
              </a:rPr>
              <a:t>th</a:t>
            </a:r>
            <a:r>
              <a:rPr lang="en-GB" altLang="en-US" sz="1200" dirty="0">
                <a:latin typeface="+mn-lt"/>
              </a:rPr>
              <a:t> July) as well as our Year 6 children preparing for the next chapter in their educational journey, with many children having induction activities with their new high schools.</a:t>
            </a:r>
          </a:p>
          <a:p>
            <a:pPr>
              <a:spcBef>
                <a:spcPct val="0"/>
              </a:spcBef>
              <a:buFontTx/>
              <a:buNone/>
              <a:defRPr/>
            </a:pPr>
            <a:endParaRPr lang="en-GB" altLang="en-US" sz="1200" dirty="0">
              <a:latin typeface="+mn-lt"/>
            </a:endParaRPr>
          </a:p>
          <a:p>
            <a:pPr>
              <a:spcBef>
                <a:spcPct val="0"/>
              </a:spcBef>
              <a:buFontTx/>
              <a:buNone/>
              <a:defRPr/>
            </a:pPr>
            <a:r>
              <a:rPr lang="en-GB" altLang="en-US" sz="1200" dirty="0">
                <a:latin typeface="+mn-lt"/>
              </a:rPr>
              <a:t>We will be welcoming some new members of staff with Mr Graves and Ms Ford joining our fantastic team of teaching staff. We are delighted to have them on board and know they will be a great asset to our Christ Church family.  </a:t>
            </a:r>
          </a:p>
          <a:p>
            <a:pPr>
              <a:spcBef>
                <a:spcPct val="0"/>
              </a:spcBef>
              <a:buFontTx/>
              <a:buNone/>
              <a:defRPr/>
            </a:pPr>
            <a:endParaRPr lang="en-GB" altLang="en-US" sz="1200" dirty="0">
              <a:solidFill>
                <a:srgbClr val="990000"/>
              </a:solidFill>
              <a:latin typeface="+mn-lt"/>
            </a:endParaRPr>
          </a:p>
          <a:p>
            <a:pPr>
              <a:spcBef>
                <a:spcPct val="0"/>
              </a:spcBef>
              <a:buFontTx/>
              <a:buNone/>
              <a:defRPr/>
            </a:pPr>
            <a:r>
              <a:rPr lang="en-GB" altLang="en-US" sz="1200" dirty="0">
                <a:solidFill>
                  <a:srgbClr val="321900"/>
                </a:solidFill>
                <a:latin typeface="+mn-lt"/>
              </a:rPr>
              <a:t>I would like to take this opportunity to thank you all for your support this year and wish you all a wonderful Summer break!</a:t>
            </a:r>
          </a:p>
          <a:p>
            <a:pPr>
              <a:spcBef>
                <a:spcPct val="0"/>
              </a:spcBef>
              <a:buFontTx/>
              <a:buNone/>
              <a:defRPr/>
            </a:pPr>
            <a:endParaRPr lang="en-GB" altLang="en-US" sz="1200" dirty="0">
              <a:solidFill>
                <a:srgbClr val="321900"/>
              </a:solidFill>
              <a:latin typeface="+mn-lt"/>
            </a:endParaRPr>
          </a:p>
          <a:p>
            <a:pPr>
              <a:spcBef>
                <a:spcPct val="0"/>
              </a:spcBef>
              <a:buFontTx/>
              <a:buNone/>
              <a:defRPr/>
            </a:pPr>
            <a:r>
              <a:rPr lang="en-GB" altLang="en-US" sz="1400" b="1" dirty="0">
                <a:solidFill>
                  <a:srgbClr val="C00000"/>
                </a:solidFill>
                <a:latin typeface="+mn-lt"/>
              </a:rPr>
              <a:t>Mr L Archer</a:t>
            </a:r>
            <a:endParaRPr lang="en-GB" altLang="en-US" sz="1400" b="1" dirty="0">
              <a:solidFill>
                <a:srgbClr val="C00000"/>
              </a:solidFill>
              <a:latin typeface="Cooper Black" panose="0208090404030B0204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4934"/>
            <a:ext cx="9144000" cy="1200329"/>
          </a:xfrm>
          <a:prstGeom prst="rect">
            <a:avLst/>
          </a:prstGeom>
          <a:solidFill>
            <a:srgbClr val="990000"/>
          </a:solidFill>
          <a:ln w="38100">
            <a:solidFill>
              <a:srgbClr val="990000"/>
            </a:solidFill>
          </a:ln>
          <a:effectLst>
            <a:outerShdw blurRad="50800" dist="50800" dir="5400000" algn="ctr" rotWithShape="0">
              <a:srgbClr val="000000">
                <a:alpha val="43000"/>
              </a:srgbClr>
            </a:outerShdw>
          </a:effectLst>
          <a:scene3d>
            <a:camera prst="orthographicFront"/>
            <a:lightRig rig="threePt" dir="t"/>
          </a:scene3d>
          <a:sp3d>
            <a:bevelT/>
          </a:sp3d>
        </p:spPr>
        <p:txBody>
          <a:bodyPr>
            <a:spAutoFit/>
          </a:bodyPr>
          <a:lstStyle/>
          <a:p>
            <a:pPr algn="ctr" eaLnBrk="1" hangingPunct="1">
              <a:defRPr/>
            </a:pPr>
            <a:r>
              <a:rPr lang="en-GB" sz="3600" b="1" i="1" dirty="0">
                <a:solidFill>
                  <a:schemeClr val="bg1"/>
                </a:solidFill>
              </a:rPr>
              <a:t>End of Year </a:t>
            </a:r>
          </a:p>
          <a:p>
            <a:pPr algn="ctr" eaLnBrk="1" hangingPunct="1">
              <a:defRPr/>
            </a:pPr>
            <a:r>
              <a:rPr lang="en-GB" sz="3600" b="1" i="1" dirty="0">
                <a:solidFill>
                  <a:schemeClr val="bg1"/>
                </a:solidFill>
                <a:effectLst>
                  <a:outerShdw blurRad="50800" dist="50800" dir="5400000" algn="ctr" rotWithShape="0">
                    <a:srgbClr val="000000">
                      <a:alpha val="38000"/>
                    </a:srgbClr>
                  </a:outerShdw>
                  <a:reflection stA="45000" endPos="0" dist="50800" dir="5400000" sy="-100000" algn="bl" rotWithShape="0"/>
                </a:effectLst>
              </a:rPr>
              <a:t>NEWSLETTER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940" y="-124269"/>
            <a:ext cx="1377160" cy="1215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54" name="Rectangle 1"/>
          <p:cNvSpPr>
            <a:spLocks noChangeArrowheads="1"/>
          </p:cNvSpPr>
          <p:nvPr/>
        </p:nvSpPr>
        <p:spPr bwMode="auto">
          <a:xfrm>
            <a:off x="693377" y="1190441"/>
            <a:ext cx="8135938" cy="5324535"/>
          </a:xfrm>
          <a:prstGeom prst="rect">
            <a:avLst/>
          </a:prstGeom>
          <a:gradFill rotWithShape="1">
            <a:gsLst>
              <a:gs pos="0">
                <a:srgbClr val="FFFF80"/>
              </a:gs>
              <a:gs pos="50000">
                <a:srgbClr val="FFFFB3"/>
              </a:gs>
              <a:gs pos="100000">
                <a:srgbClr val="FFFFDA"/>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GB" altLang="en-US" sz="1800" dirty="0">
                <a:solidFill>
                  <a:srgbClr val="990000"/>
                </a:solidFill>
                <a:latin typeface="Cooper Black" panose="0208090404030B020404" pitchFamily="18" charset="0"/>
              </a:rPr>
              <a:t>Eid celebrations</a:t>
            </a: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562" y="2451675"/>
            <a:ext cx="2123728" cy="159279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9383" y="4787533"/>
            <a:ext cx="2466206" cy="184965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2520" y="4665468"/>
            <a:ext cx="2230329" cy="167274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8720" y="4777694"/>
            <a:ext cx="2479325" cy="1859494"/>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6997356" y="4645220"/>
            <a:ext cx="2230328" cy="172005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7990" y="2451675"/>
            <a:ext cx="2095734" cy="1571801"/>
          </a:xfrm>
          <a:prstGeom prst="rect">
            <a:avLst/>
          </a:prstGeom>
        </p:spPr>
      </p:pic>
      <p:sp>
        <p:nvSpPr>
          <p:cNvPr id="11" name="TextBox 10"/>
          <p:cNvSpPr txBox="1"/>
          <p:nvPr/>
        </p:nvSpPr>
        <p:spPr>
          <a:xfrm>
            <a:off x="2585437" y="2440924"/>
            <a:ext cx="4281255" cy="1754326"/>
          </a:xfrm>
          <a:prstGeom prst="rect">
            <a:avLst/>
          </a:prstGeom>
          <a:noFill/>
        </p:spPr>
        <p:txBody>
          <a:bodyPr wrap="square" rtlCol="0">
            <a:spAutoFit/>
          </a:bodyPr>
          <a:lstStyle/>
          <a:p>
            <a:r>
              <a:rPr lang="en-GB" dirty="0"/>
              <a:t>It has been lovely to welcome so many of our parents and carers into school to share our Eid celebration activities. We had some lovely comments from both parents and children about how much fun they had!</a:t>
            </a:r>
          </a:p>
        </p:txBody>
      </p:sp>
    </p:spTree>
    <p:extLst>
      <p:ext uri="{BB962C8B-B14F-4D97-AF65-F5344CB8AC3E}">
        <p14:creationId xmlns:p14="http://schemas.microsoft.com/office/powerpoint/2010/main" val="306638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4" name="Rectangle 1"/>
          <p:cNvSpPr>
            <a:spLocks noChangeArrowheads="1"/>
          </p:cNvSpPr>
          <p:nvPr/>
        </p:nvSpPr>
        <p:spPr bwMode="auto">
          <a:xfrm>
            <a:off x="323528" y="1091106"/>
            <a:ext cx="8352928" cy="5761577"/>
          </a:xfrm>
          <a:prstGeom prst="rect">
            <a:avLst/>
          </a:prstGeom>
          <a:gradFill rotWithShape="1">
            <a:gsLst>
              <a:gs pos="0">
                <a:srgbClr val="FFFF80"/>
              </a:gs>
              <a:gs pos="50000">
                <a:srgbClr val="FFFFB3"/>
              </a:gs>
              <a:gs pos="100000">
                <a:srgbClr val="FFFFDA"/>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US" altLang="en-US" sz="2400" dirty="0">
                <a:solidFill>
                  <a:srgbClr val="990000"/>
                </a:solidFill>
                <a:latin typeface="Cooper Black" panose="0208090404030B020404" pitchFamily="18" charset="0"/>
              </a:rPr>
              <a:t>EH4 Violin concert</a:t>
            </a:r>
          </a:p>
          <a:p>
            <a:pPr>
              <a:buNone/>
            </a:pPr>
            <a:r>
              <a:rPr lang="en-GB" sz="1800" dirty="0"/>
              <a:t>EH4 went to the Staffordshire County Showground to take part in a county music performance to a live audience.  Not only did they produce a fantastic performance they also demonstrated the Christ Church MASTER values with great pride!</a:t>
            </a:r>
          </a:p>
          <a:p>
            <a:pPr>
              <a:buNone/>
            </a:pPr>
            <a:endParaRPr lang="en-GB" sz="1800" dirty="0"/>
          </a:p>
          <a:p>
            <a:pPr>
              <a:buNone/>
            </a:pPr>
            <a:endParaRPr lang="en-GB" sz="1800" dirty="0"/>
          </a:p>
          <a:p>
            <a:pPr>
              <a:buNone/>
            </a:pPr>
            <a:endParaRPr lang="en-GB" sz="1800" dirty="0"/>
          </a:p>
          <a:p>
            <a:pPr>
              <a:buNone/>
            </a:pPr>
            <a:endParaRPr lang="en-GB" sz="1800" dirty="0"/>
          </a:p>
          <a:p>
            <a:pPr>
              <a:buNone/>
            </a:pPr>
            <a:endParaRPr lang="en-GB" sz="1800" dirty="0"/>
          </a:p>
          <a:p>
            <a:pPr>
              <a:buNone/>
            </a:pPr>
            <a:endParaRPr lang="en-GB" sz="1800" dirty="0"/>
          </a:p>
          <a:p>
            <a:pPr>
              <a:buNone/>
            </a:pPr>
            <a:endParaRPr lang="en-GB" sz="1800" dirty="0"/>
          </a:p>
          <a:p>
            <a:pPr>
              <a:buNone/>
            </a:pPr>
            <a:endParaRPr lang="en-GB" sz="1800" dirty="0"/>
          </a:p>
          <a:p>
            <a:pPr>
              <a:buNone/>
            </a:pPr>
            <a:endParaRPr lang="en-GB" sz="1600" dirty="0"/>
          </a:p>
          <a:p>
            <a:pPr>
              <a:buNone/>
            </a:pPr>
            <a:r>
              <a:rPr lang="en-GB" sz="1600" dirty="0"/>
              <a:t>Here’s what some of the children in EH4 had to say:</a:t>
            </a:r>
          </a:p>
          <a:p>
            <a:pPr>
              <a:buNone/>
            </a:pPr>
            <a:r>
              <a:rPr lang="en-GB" sz="1600" dirty="0"/>
              <a:t>‘We loved performing the music we have been learning to a big audience'</a:t>
            </a:r>
          </a:p>
          <a:p>
            <a:pPr>
              <a:buNone/>
            </a:pPr>
            <a:r>
              <a:rPr lang="en-GB" sz="1600" dirty="0"/>
              <a:t>'The concert was great, I love playing the violin'</a:t>
            </a:r>
          </a:p>
          <a:p>
            <a:pPr>
              <a:buNone/>
            </a:pPr>
            <a:r>
              <a:rPr lang="en-GB" sz="1600" dirty="0"/>
              <a:t>'I enjoyed watching other schools perform'</a:t>
            </a:r>
            <a:endParaRPr lang="en-GB" altLang="en-US" sz="1600" dirty="0">
              <a:solidFill>
                <a:srgbClr val="990000"/>
              </a:solidFill>
              <a:latin typeface="Cooper Black" panose="0208090404030B0204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91" y="2801877"/>
            <a:ext cx="3599801" cy="27054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073" y="2810824"/>
            <a:ext cx="3552056" cy="2669592"/>
          </a:xfrm>
          <a:prstGeom prst="rect">
            <a:avLst/>
          </a:prstGeom>
        </p:spPr>
      </p:pic>
      <p:sp>
        <p:nvSpPr>
          <p:cNvPr id="3" name="TextBox 2"/>
          <p:cNvSpPr txBox="1"/>
          <p:nvPr/>
        </p:nvSpPr>
        <p:spPr>
          <a:xfrm>
            <a:off x="0" y="-109223"/>
            <a:ext cx="9144000" cy="1200329"/>
          </a:xfrm>
          <a:prstGeom prst="rect">
            <a:avLst/>
          </a:prstGeom>
          <a:solidFill>
            <a:srgbClr val="990000"/>
          </a:solidFill>
          <a:ln w="38100">
            <a:solidFill>
              <a:srgbClr val="990000"/>
            </a:solidFill>
          </a:ln>
          <a:effectLst>
            <a:outerShdw blurRad="50800" dist="50800" dir="5400000" algn="ctr" rotWithShape="0">
              <a:srgbClr val="000000">
                <a:alpha val="43000"/>
              </a:srgbClr>
            </a:outerShdw>
          </a:effectLst>
          <a:scene3d>
            <a:camera prst="orthographicFront"/>
            <a:lightRig rig="threePt" dir="t"/>
          </a:scene3d>
          <a:sp3d>
            <a:bevelT/>
          </a:sp3d>
        </p:spPr>
        <p:txBody>
          <a:bodyPr>
            <a:spAutoFit/>
          </a:bodyPr>
          <a:lstStyle/>
          <a:p>
            <a:pPr algn="ctr" eaLnBrk="1" hangingPunct="1">
              <a:defRPr/>
            </a:pPr>
            <a:r>
              <a:rPr lang="en-GB" sz="3600" b="1" i="1" dirty="0">
                <a:solidFill>
                  <a:schemeClr val="bg1"/>
                </a:solidFill>
              </a:rPr>
              <a:t>End of Year </a:t>
            </a:r>
          </a:p>
          <a:p>
            <a:pPr algn="ctr" eaLnBrk="1" hangingPunct="1">
              <a:defRPr/>
            </a:pPr>
            <a:r>
              <a:rPr lang="en-GB" sz="3600" b="1" i="1" dirty="0">
                <a:solidFill>
                  <a:schemeClr val="bg1"/>
                </a:solidFill>
                <a:effectLst>
                  <a:outerShdw blurRad="50800" dist="50800" dir="5400000" algn="ctr" rotWithShape="0">
                    <a:srgbClr val="000000">
                      <a:alpha val="38000"/>
                    </a:srgbClr>
                  </a:outerShdw>
                  <a:reflection stA="45000" endPos="0" dist="50800" dir="5400000" sy="-100000" algn="bl" rotWithShape="0"/>
                </a:effectLst>
              </a:rPr>
              <a:t>NEWSLETTER</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940" y="-124269"/>
            <a:ext cx="1377160" cy="1215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66209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4934"/>
            <a:ext cx="9144000" cy="1200329"/>
          </a:xfrm>
          <a:prstGeom prst="rect">
            <a:avLst/>
          </a:prstGeom>
          <a:solidFill>
            <a:srgbClr val="990000"/>
          </a:solidFill>
          <a:ln w="38100">
            <a:solidFill>
              <a:srgbClr val="990000"/>
            </a:solidFill>
          </a:ln>
          <a:effectLst>
            <a:outerShdw blurRad="50800" dist="50800" dir="5400000" algn="ctr" rotWithShape="0">
              <a:srgbClr val="000000">
                <a:alpha val="43000"/>
              </a:srgbClr>
            </a:outerShdw>
          </a:effectLst>
          <a:scene3d>
            <a:camera prst="orthographicFront"/>
            <a:lightRig rig="threePt" dir="t"/>
          </a:scene3d>
          <a:sp3d>
            <a:bevelT/>
          </a:sp3d>
        </p:spPr>
        <p:txBody>
          <a:bodyPr>
            <a:spAutoFit/>
          </a:bodyPr>
          <a:lstStyle/>
          <a:p>
            <a:pPr algn="ctr" eaLnBrk="1" hangingPunct="1">
              <a:defRPr/>
            </a:pPr>
            <a:r>
              <a:rPr lang="en-GB" sz="3600" b="1" i="1" dirty="0">
                <a:solidFill>
                  <a:schemeClr val="bg1"/>
                </a:solidFill>
              </a:rPr>
              <a:t>End of Year </a:t>
            </a:r>
          </a:p>
          <a:p>
            <a:pPr algn="ctr" eaLnBrk="1" hangingPunct="1">
              <a:defRPr/>
            </a:pPr>
            <a:r>
              <a:rPr lang="en-GB" sz="3600" b="1" i="1" dirty="0">
                <a:solidFill>
                  <a:schemeClr val="bg1"/>
                </a:solidFill>
                <a:effectLst>
                  <a:outerShdw blurRad="50800" dist="50800" dir="5400000" algn="ctr" rotWithShape="0">
                    <a:srgbClr val="000000">
                      <a:alpha val="38000"/>
                    </a:srgbClr>
                  </a:outerShdw>
                  <a:reflection stA="45000" endPos="0" dist="50800" dir="5400000" sy="-100000" algn="bl" rotWithShape="0"/>
                </a:effectLst>
              </a:rPr>
              <a:t>NEWSLETTER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940" y="-124269"/>
            <a:ext cx="1377160" cy="1215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54" name="Rectangle 1"/>
          <p:cNvSpPr>
            <a:spLocks noChangeArrowheads="1"/>
          </p:cNvSpPr>
          <p:nvPr/>
        </p:nvSpPr>
        <p:spPr bwMode="auto">
          <a:xfrm>
            <a:off x="323528" y="1190441"/>
            <a:ext cx="8712968" cy="4548938"/>
          </a:xfrm>
          <a:prstGeom prst="rect">
            <a:avLst/>
          </a:prstGeom>
          <a:gradFill rotWithShape="1">
            <a:gsLst>
              <a:gs pos="0">
                <a:srgbClr val="FFFF80"/>
              </a:gs>
              <a:gs pos="50000">
                <a:srgbClr val="FFFFB3"/>
              </a:gs>
              <a:gs pos="100000">
                <a:srgbClr val="FFFFDA"/>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US" altLang="en-US" sz="1400" dirty="0">
                <a:solidFill>
                  <a:srgbClr val="990000"/>
                </a:solidFill>
                <a:latin typeface="Cooper Black" panose="0208090404030B020404" pitchFamily="18" charset="0"/>
              </a:rPr>
              <a:t>EH4 Science at Abbot </a:t>
            </a:r>
            <a:r>
              <a:rPr lang="en-US" altLang="en-US" sz="1400" dirty="0" err="1">
                <a:solidFill>
                  <a:srgbClr val="990000"/>
                </a:solidFill>
                <a:latin typeface="Cooper Black" panose="0208090404030B020404" pitchFamily="18" charset="0"/>
              </a:rPr>
              <a:t>Beyne</a:t>
            </a:r>
            <a:endParaRPr lang="en-US" altLang="en-US" sz="1400" dirty="0">
              <a:solidFill>
                <a:srgbClr val="990000"/>
              </a:solidFill>
              <a:latin typeface="Cooper Black" panose="0208090404030B020404" pitchFamily="18" charset="0"/>
            </a:endParaRPr>
          </a:p>
          <a:p>
            <a:pPr>
              <a:spcBef>
                <a:spcPct val="0"/>
              </a:spcBef>
              <a:buFontTx/>
              <a:buNone/>
              <a:defRPr/>
            </a:pPr>
            <a:endParaRPr lang="en-US" altLang="en-US" sz="1400" dirty="0">
              <a:solidFill>
                <a:srgbClr val="990000"/>
              </a:solidFill>
              <a:latin typeface="Cooper Black" panose="0208090404030B020404" pitchFamily="18" charset="0"/>
            </a:endParaRPr>
          </a:p>
          <a:p>
            <a:pPr>
              <a:spcBef>
                <a:spcPct val="0"/>
              </a:spcBef>
              <a:buFontTx/>
              <a:buNone/>
              <a:defRPr/>
            </a:pPr>
            <a:endParaRPr lang="en-US" altLang="en-US" sz="1400" dirty="0">
              <a:solidFill>
                <a:srgbClr val="990000"/>
              </a:solidFill>
              <a:latin typeface="Cooper Black" panose="0208090404030B020404" pitchFamily="18" charset="0"/>
            </a:endParaRPr>
          </a:p>
          <a:p>
            <a:pPr>
              <a:spcBef>
                <a:spcPct val="0"/>
              </a:spcBef>
              <a:buFontTx/>
              <a:buNone/>
              <a:defRPr/>
            </a:pPr>
            <a:endParaRPr lang="en-US" altLang="en-US" sz="1400" dirty="0">
              <a:solidFill>
                <a:srgbClr val="990000"/>
              </a:solidFill>
              <a:latin typeface="Cooper Black" panose="0208090404030B020404" pitchFamily="18" charset="0"/>
            </a:endParaRPr>
          </a:p>
          <a:p>
            <a:pPr marL="285750" indent="-285750">
              <a:spcBef>
                <a:spcPct val="0"/>
              </a:spcBef>
              <a:defRPr/>
            </a:pPr>
            <a:endParaRPr lang="en-US" altLang="en-US" sz="1600" dirty="0">
              <a:solidFill>
                <a:srgbClr val="990000"/>
              </a:solidFill>
              <a:latin typeface="Cooper Black" panose="0208090404030B020404" pitchFamily="18" charset="0"/>
            </a:endParaRPr>
          </a:p>
          <a:p>
            <a:pPr marL="285750" indent="-285750">
              <a:spcBef>
                <a:spcPct val="0"/>
              </a:spcBef>
              <a:defRPr/>
            </a:pPr>
            <a:endParaRPr lang="en-US" altLang="en-US" sz="1600" dirty="0">
              <a:solidFill>
                <a:srgbClr val="990000"/>
              </a:solidFill>
              <a:latin typeface="Cooper Black" panose="0208090404030B020404" pitchFamily="18" charset="0"/>
            </a:endParaRPr>
          </a:p>
          <a:p>
            <a:pPr>
              <a:buNone/>
            </a:pPr>
            <a:endParaRPr lang="en-US" sz="1600" dirty="0">
              <a:solidFill>
                <a:srgbClr val="990000"/>
              </a:solidFill>
              <a:latin typeface="Cooper Black" panose="0208090404030B020404" pitchFamily="18" charset="0"/>
              <a:cs typeface="Calibri" panose="020F0502020204030204" pitchFamily="34" charset="0"/>
            </a:endParaRPr>
          </a:p>
          <a:p>
            <a:pPr>
              <a:buNone/>
            </a:pPr>
            <a:endParaRPr lang="en-US" sz="1600" dirty="0">
              <a:solidFill>
                <a:srgbClr val="990000"/>
              </a:solidFill>
              <a:latin typeface="Cooper Black" panose="0208090404030B020404" pitchFamily="18" charset="0"/>
              <a:cs typeface="Calibri" panose="020F0502020204030204" pitchFamily="34" charset="0"/>
            </a:endParaRPr>
          </a:p>
          <a:p>
            <a:pPr>
              <a:buNone/>
            </a:pPr>
            <a:endParaRPr lang="en-US" sz="1600" dirty="0">
              <a:solidFill>
                <a:srgbClr val="990000"/>
              </a:solidFill>
              <a:latin typeface="Cooper Black" panose="0208090404030B020404" pitchFamily="18" charset="0"/>
              <a:cs typeface="Calibri" panose="020F0502020204030204" pitchFamily="34" charset="0"/>
            </a:endParaRPr>
          </a:p>
          <a:p>
            <a:pPr>
              <a:buNone/>
            </a:pPr>
            <a:endParaRPr lang="en-GB" sz="1600" dirty="0">
              <a:latin typeface="Calibri" panose="020F0502020204030204" pitchFamily="34" charset="0"/>
              <a:cs typeface="Calibri" panose="020F0502020204030204" pitchFamily="34" charset="0"/>
            </a:endParaRPr>
          </a:p>
          <a:p>
            <a:pPr>
              <a:buNone/>
            </a:pPr>
            <a:endParaRPr lang="en-GB" sz="1600" dirty="0">
              <a:latin typeface="Calibri" panose="020F0502020204030204" pitchFamily="34" charset="0"/>
              <a:cs typeface="Calibri" panose="020F0502020204030204" pitchFamily="34" charset="0"/>
            </a:endParaRPr>
          </a:p>
          <a:p>
            <a:pPr>
              <a:buNone/>
            </a:pPr>
            <a:endParaRPr lang="en-GB" sz="1600" dirty="0">
              <a:latin typeface="Calibri" panose="020F0502020204030204" pitchFamily="34" charset="0"/>
              <a:cs typeface="Calibri" panose="020F0502020204030204" pitchFamily="34" charset="0"/>
            </a:endParaRPr>
          </a:p>
          <a:p>
            <a:pPr>
              <a:buNone/>
            </a:pPr>
            <a:r>
              <a:rPr lang="en-GB" sz="1600" dirty="0">
                <a:latin typeface="Calibri" panose="020F0502020204030204" pitchFamily="34" charset="0"/>
                <a:cs typeface="Calibri" panose="020F0502020204030204" pitchFamily="34" charset="0"/>
              </a:rPr>
              <a:t>EH4 went to Abbot </a:t>
            </a:r>
            <a:r>
              <a:rPr lang="en-GB" sz="1600" dirty="0" err="1">
                <a:latin typeface="Calibri" panose="020F0502020204030204" pitchFamily="34" charset="0"/>
                <a:cs typeface="Calibri" panose="020F0502020204030204" pitchFamily="34" charset="0"/>
              </a:rPr>
              <a:t>Beyne</a:t>
            </a:r>
            <a:r>
              <a:rPr lang="en-GB" sz="1600" dirty="0">
                <a:latin typeface="Calibri" panose="020F0502020204030204" pitchFamily="34" charset="0"/>
                <a:cs typeface="Calibri" panose="020F0502020204030204" pitchFamily="34" charset="0"/>
              </a:rPr>
              <a:t> </a:t>
            </a:r>
            <a:r>
              <a:rPr lang="en-GB" sz="1600">
                <a:latin typeface="Calibri" panose="020F0502020204030204" pitchFamily="34" charset="0"/>
                <a:cs typeface="Calibri" panose="020F0502020204030204" pitchFamily="34" charset="0"/>
              </a:rPr>
              <a:t>Secondary School </a:t>
            </a:r>
            <a:r>
              <a:rPr lang="en-GB" sz="1600" dirty="0" err="1">
                <a:latin typeface="Calibri" panose="020F0502020204030204" pitchFamily="34" charset="0"/>
                <a:cs typeface="Calibri" panose="020F0502020204030204" pitchFamily="34" charset="0"/>
              </a:rPr>
              <a:t>tp</a:t>
            </a:r>
            <a:r>
              <a:rPr lang="en-GB" sz="1600" dirty="0">
                <a:latin typeface="Calibri" panose="020F0502020204030204" pitchFamily="34" charset="0"/>
                <a:cs typeface="Calibri" panose="020F0502020204030204" pitchFamily="34" charset="0"/>
              </a:rPr>
              <a:t> take part in a variety of science activities. All the children really enjoyed taking part, especially with the practical investigations. </a:t>
            </a:r>
          </a:p>
          <a:p>
            <a:pPr>
              <a:buNone/>
            </a:pPr>
            <a:r>
              <a:rPr lang="en-GB" sz="1600" dirty="0">
                <a:latin typeface="Calibri" panose="020F0502020204030204" pitchFamily="34" charset="0"/>
                <a:cs typeface="Calibri" panose="020F0502020204030204" pitchFamily="34" charset="0"/>
              </a:rPr>
              <a:t>'We went to Abbot </a:t>
            </a:r>
            <a:r>
              <a:rPr lang="en-GB" sz="1600" dirty="0" err="1">
                <a:latin typeface="Calibri" panose="020F0502020204030204" pitchFamily="34" charset="0"/>
                <a:cs typeface="Calibri" panose="020F0502020204030204" pitchFamily="34" charset="0"/>
              </a:rPr>
              <a:t>Beyne</a:t>
            </a:r>
            <a:r>
              <a:rPr lang="en-GB" sz="1600" dirty="0">
                <a:latin typeface="Calibri" panose="020F0502020204030204" pitchFamily="34" charset="0"/>
                <a:cs typeface="Calibri" panose="020F0502020204030204" pitchFamily="34" charset="0"/>
              </a:rPr>
              <a:t> and did some fun Science investigations. We had to make a boat out of </a:t>
            </a:r>
            <a:r>
              <a:rPr lang="en-GB" sz="1600" dirty="0" err="1">
                <a:latin typeface="Calibri" panose="020F0502020204030204" pitchFamily="34" charset="0"/>
                <a:cs typeface="Calibri" panose="020F0502020204030204" pitchFamily="34" charset="0"/>
              </a:rPr>
              <a:t>plasticine</a:t>
            </a:r>
            <a:r>
              <a:rPr lang="en-GB" sz="1600" dirty="0">
                <a:latin typeface="Calibri" panose="020F0502020204030204" pitchFamily="34" charset="0"/>
                <a:cs typeface="Calibri" panose="020F0502020204030204" pitchFamily="34" charset="0"/>
              </a:rPr>
              <a:t> to see how many passengers we could save. We looked at the weight of the boat and spreading out the weight so that it would float.'</a:t>
            </a:r>
            <a:endParaRPr lang="en-GB" altLang="en-US" sz="1400" dirty="0">
              <a:solidFill>
                <a:srgbClr val="990000"/>
              </a:solidFill>
              <a:latin typeface="Cooper Black" panose="0208090404030B0204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48178" y="2064077"/>
            <a:ext cx="2354069" cy="175828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185" y="1772816"/>
            <a:ext cx="3133974" cy="234080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267" y="1772816"/>
            <a:ext cx="3133974" cy="2340808"/>
          </a:xfrm>
          <a:prstGeom prst="rect">
            <a:avLst/>
          </a:prstGeom>
        </p:spPr>
      </p:pic>
    </p:spTree>
    <p:extLst>
      <p:ext uri="{BB962C8B-B14F-4D97-AF65-F5344CB8AC3E}">
        <p14:creationId xmlns:p14="http://schemas.microsoft.com/office/powerpoint/2010/main" val="345166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4934"/>
            <a:ext cx="9144000" cy="1200329"/>
          </a:xfrm>
          <a:prstGeom prst="rect">
            <a:avLst/>
          </a:prstGeom>
          <a:solidFill>
            <a:srgbClr val="990000"/>
          </a:solidFill>
          <a:ln w="38100">
            <a:solidFill>
              <a:srgbClr val="990000"/>
            </a:solidFill>
          </a:ln>
          <a:effectLst>
            <a:outerShdw blurRad="50800" dist="50800" dir="5400000" algn="ctr" rotWithShape="0">
              <a:srgbClr val="000000">
                <a:alpha val="43000"/>
              </a:srgbClr>
            </a:outerShdw>
          </a:effectLst>
          <a:scene3d>
            <a:camera prst="orthographicFront"/>
            <a:lightRig rig="threePt" dir="t"/>
          </a:scene3d>
          <a:sp3d>
            <a:bevelT/>
          </a:sp3d>
        </p:spPr>
        <p:txBody>
          <a:bodyPr>
            <a:spAutoFit/>
          </a:bodyPr>
          <a:lstStyle/>
          <a:p>
            <a:pPr algn="ctr" eaLnBrk="1" hangingPunct="1">
              <a:defRPr/>
            </a:pPr>
            <a:r>
              <a:rPr lang="en-GB" sz="3600" b="1" i="1" dirty="0">
                <a:solidFill>
                  <a:schemeClr val="bg1"/>
                </a:solidFill>
              </a:rPr>
              <a:t>End of Year </a:t>
            </a:r>
          </a:p>
          <a:p>
            <a:pPr algn="ctr" eaLnBrk="1" hangingPunct="1">
              <a:defRPr/>
            </a:pPr>
            <a:r>
              <a:rPr lang="en-GB" sz="3600" b="1" i="1" dirty="0">
                <a:solidFill>
                  <a:schemeClr val="bg1"/>
                </a:solidFill>
                <a:effectLst>
                  <a:outerShdw blurRad="50800" dist="50800" dir="5400000" algn="ctr" rotWithShape="0">
                    <a:srgbClr val="000000">
                      <a:alpha val="38000"/>
                    </a:srgbClr>
                  </a:outerShdw>
                  <a:reflection stA="45000" endPos="0" dist="50800" dir="5400000" sy="-100000" algn="bl" rotWithShape="0"/>
                </a:effectLst>
              </a:rPr>
              <a:t>NEWSLETTER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940" y="-124269"/>
            <a:ext cx="1377160" cy="1215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54" name="Rectangle 1"/>
          <p:cNvSpPr>
            <a:spLocks noChangeArrowheads="1"/>
          </p:cNvSpPr>
          <p:nvPr/>
        </p:nvSpPr>
        <p:spPr bwMode="auto">
          <a:xfrm>
            <a:off x="467544" y="1206500"/>
            <a:ext cx="8325619" cy="5195268"/>
          </a:xfrm>
          <a:prstGeom prst="rect">
            <a:avLst/>
          </a:prstGeom>
          <a:gradFill rotWithShape="1">
            <a:gsLst>
              <a:gs pos="0">
                <a:srgbClr val="FFFF80"/>
              </a:gs>
              <a:gs pos="50000">
                <a:srgbClr val="FFFFB3"/>
              </a:gs>
              <a:gs pos="100000">
                <a:srgbClr val="FFFFDA"/>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GB" altLang="en-US" sz="1800" dirty="0">
                <a:solidFill>
                  <a:srgbClr val="A40000"/>
                </a:solidFill>
                <a:latin typeface="Cooper Black" panose="0208090404030B020404" pitchFamily="18" charset="0"/>
                <a:cs typeface="Calibri" panose="020F0502020204030204" pitchFamily="34" charset="0"/>
              </a:rPr>
              <a:t>W2 Class Assembly</a:t>
            </a: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r>
              <a:rPr lang="en-US" altLang="en-US" sz="1400" dirty="0">
                <a:latin typeface="+mn-lt"/>
              </a:rPr>
              <a:t>W2 performed their class assembly, showing off some of the wonderful learning they have been doing over the past half term.</a:t>
            </a:r>
            <a:endParaRPr lang="en-GB" altLang="en-US" sz="1400" dirty="0">
              <a:latin typeface="+mn-lt"/>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a:p>
            <a:pPr>
              <a:spcBef>
                <a:spcPct val="0"/>
              </a:spcBef>
              <a:buNone/>
              <a:defRPr/>
            </a:pPr>
            <a:endParaRPr lang="en-US" altLang="en-US" sz="1200" dirty="0">
              <a:solidFill>
                <a:srgbClr val="990000"/>
              </a:solidFill>
              <a:latin typeface="Cooper Black" panose="0208090404030B020404" pitchFamily="18" charset="0"/>
            </a:endParaRPr>
          </a:p>
          <a:p>
            <a:pPr>
              <a:spcBef>
                <a:spcPct val="0"/>
              </a:spcBef>
              <a:buNone/>
              <a:defRPr/>
            </a:pPr>
            <a:endParaRPr lang="en-US" altLang="en-US" sz="1200" dirty="0">
              <a:solidFill>
                <a:srgbClr val="990000"/>
              </a:solidFill>
              <a:latin typeface="Cooper Black" panose="0208090404030B020404" pitchFamily="18" charset="0"/>
            </a:endParaRPr>
          </a:p>
          <a:p>
            <a:pPr>
              <a:spcBef>
                <a:spcPct val="0"/>
              </a:spcBef>
              <a:buNone/>
              <a:defRPr/>
            </a:pPr>
            <a:endParaRPr lang="en-US" altLang="en-US" sz="1200" dirty="0">
              <a:solidFill>
                <a:srgbClr val="990000"/>
              </a:solidFill>
              <a:latin typeface="Cooper Black" panose="0208090404030B020404" pitchFamily="18" charset="0"/>
            </a:endParaRPr>
          </a:p>
          <a:p>
            <a:pPr>
              <a:spcBef>
                <a:spcPct val="0"/>
              </a:spcBef>
              <a:buNone/>
              <a:defRPr/>
            </a:pPr>
            <a:endParaRPr lang="en-US" altLang="en-US" sz="1200" dirty="0">
              <a:solidFill>
                <a:srgbClr val="990000"/>
              </a:solidFill>
              <a:latin typeface="Cooper Black" panose="0208090404030B020404" pitchFamily="18" charset="0"/>
            </a:endParaRPr>
          </a:p>
          <a:p>
            <a:pPr>
              <a:spcBef>
                <a:spcPct val="0"/>
              </a:spcBef>
              <a:buNone/>
              <a:defRPr/>
            </a:pPr>
            <a:endParaRPr lang="en-GB" altLang="en-US" sz="1200" dirty="0">
              <a:solidFill>
                <a:srgbClr val="990000"/>
              </a:solidFill>
              <a:latin typeface="Cooper Black" panose="0208090404030B020404" pitchFamily="18" charset="0"/>
            </a:endParaRPr>
          </a:p>
          <a:p>
            <a:pPr>
              <a:spcBef>
                <a:spcPct val="0"/>
              </a:spcBef>
              <a:buNone/>
              <a:defRPr/>
            </a:pPr>
            <a:endParaRPr lang="en-GB" altLang="en-US" sz="1200" dirty="0">
              <a:solidFill>
                <a:srgbClr val="990000"/>
              </a:solidFill>
              <a:latin typeface="Cooper Black" panose="0208090404030B020404" pitchFamily="18" charset="0"/>
            </a:endParaRPr>
          </a:p>
          <a:p>
            <a:pPr>
              <a:buNone/>
            </a:pPr>
            <a:r>
              <a:rPr lang="en-GB" sz="1200" dirty="0"/>
              <a:t>Here’s what they had to say afterwards:</a:t>
            </a:r>
          </a:p>
          <a:p>
            <a:pPr>
              <a:buNone/>
            </a:pPr>
            <a:endParaRPr lang="en-GB" sz="1200" dirty="0"/>
          </a:p>
          <a:p>
            <a:pPr>
              <a:buNone/>
            </a:pPr>
            <a:r>
              <a:rPr lang="en-GB" sz="1200" dirty="0"/>
              <a:t>Adam: It was amazing and brilliant fun! </a:t>
            </a:r>
          </a:p>
          <a:p>
            <a:pPr>
              <a:buNone/>
            </a:pPr>
            <a:r>
              <a:rPr lang="en-GB" sz="1200" dirty="0"/>
              <a:t> </a:t>
            </a:r>
          </a:p>
          <a:p>
            <a:pPr>
              <a:buNone/>
            </a:pPr>
            <a:r>
              <a:rPr lang="en-GB" sz="1200" dirty="0" err="1"/>
              <a:t>Suhab</a:t>
            </a:r>
            <a:r>
              <a:rPr lang="en-GB" sz="1200" dirty="0"/>
              <a:t>: It was super showing everyone what he have learned this term! </a:t>
            </a:r>
          </a:p>
          <a:p>
            <a:pPr>
              <a:buNone/>
            </a:pPr>
            <a:r>
              <a:rPr lang="en-GB" sz="1200" dirty="0"/>
              <a:t> </a:t>
            </a:r>
          </a:p>
          <a:p>
            <a:pPr>
              <a:buNone/>
            </a:pPr>
            <a:r>
              <a:rPr lang="en-GB" sz="1200" dirty="0"/>
              <a:t>Yusuf : I was so proud of our singing in the assembly! </a:t>
            </a:r>
          </a:p>
          <a:p>
            <a:pPr>
              <a:buNone/>
            </a:pPr>
            <a:r>
              <a:rPr lang="en-GB" sz="1200" dirty="0"/>
              <a:t> </a:t>
            </a:r>
          </a:p>
          <a:p>
            <a:pPr>
              <a:buNone/>
            </a:pPr>
            <a:r>
              <a:rPr lang="en-GB" sz="1200" dirty="0"/>
              <a:t>Hana: It was brilliant because we could show our grown ups , teachers and the other children our assembly!</a:t>
            </a:r>
            <a:endParaRPr lang="en-GB" altLang="en-US" sz="1400" dirty="0">
              <a:solidFill>
                <a:srgbClr val="990000"/>
              </a:solidFill>
              <a:latin typeface="Cooper Black" panose="0208090404030B020404" pitchFamily="18" charset="0"/>
            </a:endParaRPr>
          </a:p>
          <a:p>
            <a:pPr>
              <a:spcBef>
                <a:spcPct val="0"/>
              </a:spcBef>
              <a:buFontTx/>
              <a:buNone/>
              <a:defRPr/>
            </a:pPr>
            <a:endParaRPr lang="en-GB" altLang="en-US" sz="1400" dirty="0">
              <a:solidFill>
                <a:srgbClr val="990000"/>
              </a:solidFill>
              <a:latin typeface="Cooper Black" panose="0208090404030B020404" pitchFamily="18" charset="0"/>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262" y="2276872"/>
            <a:ext cx="2521680" cy="1745779"/>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2276872"/>
            <a:ext cx="2735051" cy="1745778"/>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2" y="2276872"/>
            <a:ext cx="1711436" cy="1747850"/>
          </a:xfrm>
          <a:prstGeom prst="rect">
            <a:avLst/>
          </a:prstGeom>
        </p:spPr>
      </p:pic>
    </p:spTree>
    <p:extLst>
      <p:ext uri="{BB962C8B-B14F-4D97-AF65-F5344CB8AC3E}">
        <p14:creationId xmlns:p14="http://schemas.microsoft.com/office/powerpoint/2010/main" val="246707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24934"/>
            <a:ext cx="9144000" cy="1200329"/>
          </a:xfrm>
          <a:prstGeom prst="rect">
            <a:avLst/>
          </a:prstGeom>
          <a:solidFill>
            <a:srgbClr val="990000"/>
          </a:solidFill>
          <a:ln w="38100">
            <a:solidFill>
              <a:srgbClr val="990000"/>
            </a:solidFill>
          </a:ln>
          <a:effectLst>
            <a:outerShdw blurRad="50800" dist="50800" dir="5400000" algn="ctr" rotWithShape="0">
              <a:srgbClr val="000000">
                <a:alpha val="43000"/>
              </a:srgbClr>
            </a:outerShdw>
          </a:effectLst>
          <a:scene3d>
            <a:camera prst="orthographicFront"/>
            <a:lightRig rig="threePt" dir="t"/>
          </a:scene3d>
          <a:sp3d>
            <a:bevelT/>
          </a:sp3d>
        </p:spPr>
        <p:txBody>
          <a:bodyPr>
            <a:spAutoFit/>
          </a:bodyPr>
          <a:lstStyle/>
          <a:p>
            <a:pPr algn="ctr" eaLnBrk="1" hangingPunct="1">
              <a:defRPr/>
            </a:pPr>
            <a:r>
              <a:rPr lang="en-GB" sz="3600" b="1" i="1" dirty="0">
                <a:solidFill>
                  <a:schemeClr val="bg1"/>
                </a:solidFill>
              </a:rPr>
              <a:t>End of Year </a:t>
            </a:r>
          </a:p>
          <a:p>
            <a:pPr algn="ctr" eaLnBrk="1" hangingPunct="1">
              <a:defRPr/>
            </a:pPr>
            <a:r>
              <a:rPr lang="en-GB" sz="3600" b="1" i="1" dirty="0">
                <a:solidFill>
                  <a:schemeClr val="bg1"/>
                </a:solidFill>
                <a:effectLst>
                  <a:outerShdw blurRad="50800" dist="50800" dir="5400000" algn="ctr" rotWithShape="0">
                    <a:srgbClr val="000000">
                      <a:alpha val="38000"/>
                    </a:srgbClr>
                  </a:outerShdw>
                  <a:reflection stA="45000" endPos="0" dist="50800" dir="5400000" sy="-100000" algn="bl" rotWithShape="0"/>
                </a:effectLst>
              </a:rPr>
              <a:t>NEWSLETTER</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940" y="-124269"/>
            <a:ext cx="1377160" cy="1215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54" name="Rectangle 1"/>
          <p:cNvSpPr>
            <a:spLocks noChangeArrowheads="1"/>
          </p:cNvSpPr>
          <p:nvPr/>
        </p:nvSpPr>
        <p:spPr bwMode="auto">
          <a:xfrm>
            <a:off x="504031" y="1190441"/>
            <a:ext cx="8135938" cy="5583067"/>
          </a:xfrm>
          <a:prstGeom prst="rect">
            <a:avLst/>
          </a:prstGeom>
          <a:gradFill rotWithShape="1">
            <a:gsLst>
              <a:gs pos="0">
                <a:srgbClr val="FFFF80"/>
              </a:gs>
              <a:gs pos="50000">
                <a:srgbClr val="FFFFB3"/>
              </a:gs>
              <a:gs pos="100000">
                <a:srgbClr val="FFFFDA"/>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GB" altLang="en-US" sz="1400" dirty="0">
                <a:solidFill>
                  <a:srgbClr val="990000"/>
                </a:solidFill>
                <a:latin typeface="Cooper Black" panose="0208090404030B020404" pitchFamily="18" charset="0"/>
              </a:rPr>
              <a:t>Nursery Farm Visit</a:t>
            </a:r>
          </a:p>
          <a:p>
            <a:pPr>
              <a:spcBef>
                <a:spcPct val="0"/>
              </a:spcBef>
              <a:buFontTx/>
              <a:buNone/>
              <a:defRPr/>
            </a:pPr>
            <a:endParaRPr lang="en-GB" altLang="en-US" sz="1400" dirty="0">
              <a:solidFill>
                <a:srgbClr val="990000"/>
              </a:solidFill>
              <a:latin typeface="Cooper Black" panose="0208090404030B020404" pitchFamily="18" charset="0"/>
            </a:endParaRPr>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spcBef>
                <a:spcPts val="0"/>
              </a:spcBef>
              <a:buNone/>
            </a:pPr>
            <a:r>
              <a:rPr lang="en-GB" sz="1200" dirty="0"/>
              <a:t>All of our nursery children visited the Adventure farm this week. We had a wonderful day full of lots to do! We saw lots of farm animals and helped the farmers feed them. We used our kind hands to pet the  Guinea pigs and learnt how you take care of the animals. We made sure we washed our hands after. </a:t>
            </a:r>
          </a:p>
          <a:p>
            <a:pPr>
              <a:spcBef>
                <a:spcPts val="0"/>
              </a:spcBef>
              <a:buNone/>
            </a:pPr>
            <a:endParaRPr lang="en-GB" sz="1200" dirty="0"/>
          </a:p>
          <a:p>
            <a:pPr>
              <a:spcBef>
                <a:spcPts val="0"/>
              </a:spcBef>
              <a:buNone/>
            </a:pPr>
            <a:r>
              <a:rPr lang="en-GB" sz="1200" dirty="0"/>
              <a:t>"The guinea pigs are so cute and fluffy." </a:t>
            </a:r>
            <a:r>
              <a:rPr lang="en-GB" sz="1200" dirty="0" err="1"/>
              <a:t>Afia</a:t>
            </a:r>
            <a:endParaRPr lang="en-GB" sz="1200" dirty="0"/>
          </a:p>
          <a:p>
            <a:pPr>
              <a:spcBef>
                <a:spcPts val="0"/>
              </a:spcBef>
              <a:buNone/>
            </a:pPr>
            <a:r>
              <a:rPr lang="en-GB" sz="1200" dirty="0"/>
              <a:t>"Look, pig, oink </a:t>
            </a:r>
            <a:r>
              <a:rPr lang="en-GB" sz="1200" dirty="0" err="1"/>
              <a:t>oink</a:t>
            </a:r>
            <a:r>
              <a:rPr lang="en-GB" sz="1200" dirty="0"/>
              <a:t>!" </a:t>
            </a:r>
            <a:r>
              <a:rPr lang="en-GB" sz="1200" dirty="0" err="1"/>
              <a:t>Leonas</a:t>
            </a:r>
            <a:endParaRPr lang="en-GB" sz="1200" dirty="0"/>
          </a:p>
          <a:p>
            <a:pPr>
              <a:spcBef>
                <a:spcPts val="0"/>
              </a:spcBef>
              <a:buNone/>
            </a:pPr>
            <a:r>
              <a:rPr lang="en-GB" sz="1200" dirty="0"/>
              <a:t>"Goats tongue tickles!" Aisha</a:t>
            </a:r>
          </a:p>
          <a:p>
            <a:pPr>
              <a:spcBef>
                <a:spcPts val="0"/>
              </a:spcBef>
              <a:buNone/>
            </a:pPr>
            <a:r>
              <a:rPr lang="en-GB" sz="1200" dirty="0"/>
              <a:t>"Its the biggest pig I've ever seen! Ella</a:t>
            </a:r>
          </a:p>
          <a:p>
            <a:pPr>
              <a:spcBef>
                <a:spcPts val="0"/>
              </a:spcBef>
              <a:buNone/>
            </a:pPr>
            <a:r>
              <a:rPr lang="en-GB" sz="1200" dirty="0"/>
              <a:t>"They are so hungry" </a:t>
            </a:r>
            <a:r>
              <a:rPr lang="en-GB" sz="1200" dirty="0" err="1"/>
              <a:t>Ziddy</a:t>
            </a:r>
            <a:endParaRPr lang="en-GB" sz="1200" dirty="0"/>
          </a:p>
          <a:p>
            <a:pPr>
              <a:spcBef>
                <a:spcPts val="0"/>
              </a:spcBef>
              <a:buNone/>
            </a:pPr>
            <a:r>
              <a:rPr lang="en-GB" sz="1200" dirty="0"/>
              <a:t>"Can we come again?!" </a:t>
            </a:r>
            <a:r>
              <a:rPr lang="en-GB" sz="1200" dirty="0" err="1"/>
              <a:t>Arwin</a:t>
            </a:r>
            <a:endParaRPr lang="en-GB" sz="1200" dirty="0"/>
          </a:p>
          <a:p>
            <a:pPr>
              <a:spcBef>
                <a:spcPts val="0"/>
              </a:spcBef>
              <a:buNone/>
            </a:pPr>
            <a:br>
              <a:rPr lang="en-GB" sz="1200" dirty="0"/>
            </a:br>
            <a:r>
              <a:rPr lang="en-GB" sz="1200" dirty="0"/>
              <a:t>Our Nursery children had lots of fun and they behaved brilliantly! Well done Nursery!</a:t>
            </a:r>
            <a:r>
              <a:rPr lang="en-GB" altLang="en-US" sz="1200" dirty="0">
                <a:solidFill>
                  <a:srgbClr val="990000"/>
                </a:solidFill>
                <a:latin typeface="Cooper Black" panose="0208090404030B020404" pitchFamily="18" charset="0"/>
              </a:rPr>
              <a:t>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5843">
            <a:off x="6033281" y="1978818"/>
            <a:ext cx="2514369" cy="187801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94935" y="1880089"/>
            <a:ext cx="2473216" cy="18472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68266">
            <a:off x="952944" y="1732807"/>
            <a:ext cx="1847279" cy="2473216"/>
          </a:xfrm>
          <a:prstGeom prst="rect">
            <a:avLst/>
          </a:prstGeom>
        </p:spPr>
      </p:pic>
    </p:spTree>
    <p:extLst>
      <p:ext uri="{BB962C8B-B14F-4D97-AF65-F5344CB8AC3E}">
        <p14:creationId xmlns:p14="http://schemas.microsoft.com/office/powerpoint/2010/main" val="321015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7"/>
          <p:cNvSpPr>
            <a:spLocks noChangeArrowheads="1"/>
          </p:cNvSpPr>
          <p:nvPr/>
        </p:nvSpPr>
        <p:spPr bwMode="auto">
          <a:xfrm>
            <a:off x="323528" y="1177925"/>
            <a:ext cx="8477572" cy="5339923"/>
          </a:xfrm>
          <a:prstGeom prst="rect">
            <a:avLst/>
          </a:prstGeom>
          <a:gradFill rotWithShape="1">
            <a:gsLst>
              <a:gs pos="0">
                <a:srgbClr val="FFFF80"/>
              </a:gs>
              <a:gs pos="50000">
                <a:srgbClr val="FFFFB3"/>
              </a:gs>
              <a:gs pos="100000">
                <a:srgbClr val="FFFFDA"/>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US" altLang="en-US" sz="1100" dirty="0"/>
          </a:p>
          <a:p>
            <a:pPr>
              <a:buFontTx/>
              <a:buNone/>
            </a:pPr>
            <a:endParaRPr lang="en-GB" altLang="en-US" sz="1100" dirty="0"/>
          </a:p>
        </p:txBody>
      </p:sp>
      <p:sp>
        <p:nvSpPr>
          <p:cNvPr id="6" name="TextBox 5"/>
          <p:cNvSpPr txBox="1"/>
          <p:nvPr/>
        </p:nvSpPr>
        <p:spPr>
          <a:xfrm>
            <a:off x="1043608" y="1484784"/>
            <a:ext cx="6552728" cy="5909310"/>
          </a:xfrm>
          <a:prstGeom prst="rect">
            <a:avLst/>
          </a:prstGeom>
          <a:noFill/>
        </p:spPr>
        <p:txBody>
          <a:bodyPr wrap="square" rtlCol="0">
            <a:spAutoFit/>
          </a:bodyPr>
          <a:lstStyle/>
          <a:p>
            <a:r>
              <a:rPr lang="en-GB" dirty="0"/>
              <a:t>So to a fond farewell to our fantastic Year 6. Over the year we have had some ups and downs but you have been truly amazing. </a:t>
            </a:r>
          </a:p>
          <a:p>
            <a:endParaRPr lang="en-GB" dirty="0"/>
          </a:p>
          <a:p>
            <a:r>
              <a:rPr lang="en-GB" dirty="0"/>
              <a:t>With the MASTER school values you have demonstrated you have the foundations you need for the next stage of your </a:t>
            </a:r>
            <a:r>
              <a:rPr lang="en-GB"/>
              <a:t>learning journeys. We </a:t>
            </a:r>
            <a:r>
              <a:rPr lang="en-GB" dirty="0"/>
              <a:t>wish each and every one of you success in your many different High Schools. We know you will continue to be wonderful students. You have been fun, resilient and hardworking at home and at school. We will miss you all. </a:t>
            </a:r>
          </a:p>
          <a:p>
            <a:endParaRPr lang="en-GB" dirty="0"/>
          </a:p>
          <a:p>
            <a:r>
              <a:rPr lang="en-GB" dirty="0"/>
              <a:t>Thank you to all the staff that have helped you on your way and to our families for the wonderful support they give to us all.</a:t>
            </a:r>
          </a:p>
          <a:p>
            <a:r>
              <a:rPr lang="en-GB" dirty="0"/>
              <a:t>We hope you remember to: </a:t>
            </a:r>
          </a:p>
          <a:p>
            <a:endParaRPr lang="en-GB" dirty="0"/>
          </a:p>
          <a:p>
            <a:pPr algn="ctr"/>
            <a:r>
              <a:rPr lang="en-GB" dirty="0">
                <a:solidFill>
                  <a:srgbClr val="FF0000"/>
                </a:solidFill>
              </a:rPr>
              <a:t>‘Love to learn and learn to love’</a:t>
            </a:r>
          </a:p>
          <a:p>
            <a:pPr algn="ctr"/>
            <a:endParaRPr lang="en-US" dirty="0">
              <a:solidFill>
                <a:srgbClr val="FF0000"/>
              </a:solidFill>
            </a:endParaRPr>
          </a:p>
          <a:p>
            <a:r>
              <a:rPr lang="en-GB" dirty="0"/>
              <a:t>Good luck in all you do!</a:t>
            </a:r>
          </a:p>
          <a:p>
            <a:endParaRPr lang="en-GB" dirty="0"/>
          </a:p>
          <a:p>
            <a:endParaRPr lang="en-GB" dirty="0"/>
          </a:p>
          <a:p>
            <a:endParaRPr lang="en-GB" dirty="0"/>
          </a:p>
        </p:txBody>
      </p:sp>
      <p:sp>
        <p:nvSpPr>
          <p:cNvPr id="3" name="TextBox 2"/>
          <p:cNvSpPr txBox="1"/>
          <p:nvPr/>
        </p:nvSpPr>
        <p:spPr>
          <a:xfrm>
            <a:off x="-9686" y="-65814"/>
            <a:ext cx="9144000" cy="1200329"/>
          </a:xfrm>
          <a:prstGeom prst="rect">
            <a:avLst/>
          </a:prstGeom>
          <a:solidFill>
            <a:srgbClr val="990000"/>
          </a:solidFill>
          <a:ln w="38100">
            <a:solidFill>
              <a:srgbClr val="990000"/>
            </a:solidFill>
          </a:ln>
          <a:effectLst>
            <a:outerShdw blurRad="50800" dist="50800" dir="5400000" algn="ctr" rotWithShape="0">
              <a:srgbClr val="000000">
                <a:alpha val="43000"/>
              </a:srgbClr>
            </a:outerShdw>
          </a:effectLst>
          <a:scene3d>
            <a:camera prst="orthographicFront"/>
            <a:lightRig rig="threePt" dir="t"/>
          </a:scene3d>
          <a:sp3d>
            <a:bevelT/>
          </a:sp3d>
        </p:spPr>
        <p:txBody>
          <a:bodyPr>
            <a:spAutoFit/>
          </a:bodyPr>
          <a:lstStyle/>
          <a:p>
            <a:pPr algn="ctr" eaLnBrk="1" hangingPunct="1">
              <a:defRPr/>
            </a:pPr>
            <a:r>
              <a:rPr lang="en-GB" sz="3600" b="1" i="1" dirty="0">
                <a:solidFill>
                  <a:schemeClr val="bg1"/>
                </a:solidFill>
              </a:rPr>
              <a:t>End of Year </a:t>
            </a:r>
          </a:p>
          <a:p>
            <a:pPr algn="ctr" eaLnBrk="1" hangingPunct="1">
              <a:defRPr/>
            </a:pPr>
            <a:r>
              <a:rPr lang="en-GB" sz="3600" b="1" i="1" dirty="0">
                <a:solidFill>
                  <a:schemeClr val="bg1"/>
                </a:solidFill>
                <a:effectLst>
                  <a:outerShdw blurRad="50800" dist="50800" dir="5400000" algn="ctr" rotWithShape="0">
                    <a:srgbClr val="000000">
                      <a:alpha val="38000"/>
                    </a:srgbClr>
                  </a:outerShdw>
                  <a:reflection stA="45000" endPos="0" dist="50800" dir="5400000" sy="-100000" algn="bl" rotWithShape="0"/>
                </a:effectLst>
              </a:rPr>
              <a:t>NEWSLETTER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940" y="-124269"/>
            <a:ext cx="1377160" cy="1215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4756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txBox="1">
            <a:spLocks noGrp="1"/>
          </p:cNvSpPr>
          <p:nvPr>
            <p:ph type="title"/>
          </p:nvPr>
        </p:nvSpPr>
        <p:spPr>
          <a:xfrm>
            <a:off x="0" y="-23036"/>
            <a:ext cx="9144000" cy="1200329"/>
          </a:xfrm>
          <a:solidFill>
            <a:srgbClr val="990000"/>
          </a:solidFill>
          <a:ln w="38100">
            <a:solidFill>
              <a:srgbClr val="990000"/>
            </a:solidFill>
          </a:ln>
          <a:effectLst>
            <a:outerShdw blurRad="50800" dist="50800" dir="5400000" algn="ctr" rotWithShape="0">
              <a:srgbClr val="000000">
                <a:alpha val="43000"/>
              </a:srgbClr>
            </a:outerShdw>
          </a:effectLst>
          <a:scene3d>
            <a:camera prst="orthographicFront"/>
            <a:lightRig rig="threePt" dir="t"/>
          </a:scene3d>
          <a:sp3d>
            <a:bevelT/>
          </a:sp3d>
        </p:spPr>
        <p:txBody>
          <a:bodyPr>
            <a:spAutoFit/>
          </a:bodyPr>
          <a:lstStyle/>
          <a:p>
            <a:pPr eaLnBrk="1" hangingPunct="1">
              <a:defRPr/>
            </a:pPr>
            <a:r>
              <a:rPr lang="en-GB" sz="3600" b="1" i="1" dirty="0">
                <a:solidFill>
                  <a:schemeClr val="bg1"/>
                </a:solidFill>
              </a:rPr>
              <a:t>End of Year </a:t>
            </a:r>
            <a:br>
              <a:rPr lang="en-GB" sz="3600" b="1" i="1" dirty="0">
                <a:solidFill>
                  <a:schemeClr val="bg1"/>
                </a:solidFill>
              </a:rPr>
            </a:br>
            <a:r>
              <a:rPr lang="en-GB" sz="3600" b="1" i="1" dirty="0">
                <a:solidFill>
                  <a:schemeClr val="bg1"/>
                </a:solidFill>
                <a:effectLst>
                  <a:outerShdw blurRad="50800" dist="50800" dir="5400000" algn="ctr" rotWithShape="0">
                    <a:srgbClr val="000000">
                      <a:alpha val="38000"/>
                    </a:srgbClr>
                  </a:outerShdw>
                  <a:reflection stA="45000" endPos="0" dist="50800" dir="5400000" sy="-100000" algn="bl" rotWithShape="0"/>
                </a:effectLst>
              </a:rPr>
              <a:t>NEWSLETTER</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940" y="-124269"/>
            <a:ext cx="1377160" cy="1215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74" name="Rectangle 7"/>
          <p:cNvSpPr>
            <a:spLocks noChangeArrowheads="1"/>
          </p:cNvSpPr>
          <p:nvPr/>
        </p:nvSpPr>
        <p:spPr bwMode="auto">
          <a:xfrm>
            <a:off x="107950" y="1195388"/>
            <a:ext cx="8928100" cy="5632311"/>
          </a:xfrm>
          <a:prstGeom prst="rect">
            <a:avLst/>
          </a:prstGeom>
          <a:gradFill rotWithShape="1">
            <a:gsLst>
              <a:gs pos="0">
                <a:srgbClr val="FFFF80"/>
              </a:gs>
              <a:gs pos="50000">
                <a:srgbClr val="FFFFB3"/>
              </a:gs>
              <a:gs pos="100000">
                <a:srgbClr val="FFFFDA"/>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a:p>
            <a:pPr>
              <a:spcBef>
                <a:spcPct val="0"/>
              </a:spcBef>
              <a:buFontTx/>
              <a:buNone/>
            </a:pPr>
            <a:endParaRPr lang="en-GB" altLang="en-US" sz="1800" dirty="0">
              <a:solidFill>
                <a:srgbClr val="990000"/>
              </a:solidFill>
              <a:latin typeface="Cooper Black" panose="0208090404030B020404" pitchFamily="18" charset="0"/>
            </a:endParaRPr>
          </a:p>
        </p:txBody>
      </p:sp>
      <p:sp>
        <p:nvSpPr>
          <p:cNvPr id="7175" name="TextBox 1"/>
          <p:cNvSpPr txBox="1">
            <a:spLocks noChangeArrowheads="1"/>
          </p:cNvSpPr>
          <p:nvPr/>
        </p:nvSpPr>
        <p:spPr bwMode="auto">
          <a:xfrm>
            <a:off x="899592" y="1133340"/>
            <a:ext cx="698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800" b="1" dirty="0">
                <a:solidFill>
                  <a:srgbClr val="660066"/>
                </a:solidFill>
              </a:rPr>
              <a:t>Calendar dates</a:t>
            </a:r>
          </a:p>
        </p:txBody>
      </p:sp>
      <p:sp>
        <p:nvSpPr>
          <p:cNvPr id="2" name="Rectangle 1"/>
          <p:cNvSpPr/>
          <p:nvPr/>
        </p:nvSpPr>
        <p:spPr>
          <a:xfrm>
            <a:off x="4706102" y="1625397"/>
            <a:ext cx="4572000" cy="4770537"/>
          </a:xfrm>
          <a:prstGeom prst="rect">
            <a:avLst/>
          </a:prstGeom>
        </p:spPr>
        <p:txBody>
          <a:bodyPr>
            <a:spAutoFit/>
          </a:bodyPr>
          <a:lstStyle/>
          <a:p>
            <a:r>
              <a:rPr lang="en-GB" sz="1600" b="1" u="sng" dirty="0">
                <a:solidFill>
                  <a:srgbClr val="002060"/>
                </a:solidFill>
              </a:rPr>
              <a:t>Next School Year Sept 2024-July 2025</a:t>
            </a:r>
          </a:p>
          <a:p>
            <a:r>
              <a:rPr lang="en-GB" sz="1600" b="1" dirty="0">
                <a:solidFill>
                  <a:srgbClr val="002060"/>
                </a:solidFill>
              </a:rPr>
              <a:t>INSET DAYS/Bank Holiday</a:t>
            </a:r>
          </a:p>
          <a:p>
            <a:r>
              <a:rPr lang="en-GB" sz="1600" dirty="0">
                <a:solidFill>
                  <a:srgbClr val="7030A0"/>
                </a:solidFill>
              </a:rPr>
              <a:t>Mon 2</a:t>
            </a:r>
            <a:r>
              <a:rPr lang="en-GB" sz="1600" baseline="30000" dirty="0">
                <a:solidFill>
                  <a:srgbClr val="7030A0"/>
                </a:solidFill>
              </a:rPr>
              <a:t>nd</a:t>
            </a:r>
            <a:r>
              <a:rPr lang="en-GB" sz="1600" dirty="0">
                <a:solidFill>
                  <a:srgbClr val="7030A0"/>
                </a:solidFill>
              </a:rPr>
              <a:t> September 2024</a:t>
            </a:r>
          </a:p>
          <a:p>
            <a:r>
              <a:rPr lang="en-GB" sz="1600" dirty="0">
                <a:solidFill>
                  <a:srgbClr val="7030A0"/>
                </a:solidFill>
              </a:rPr>
              <a:t>Tues 3</a:t>
            </a:r>
            <a:r>
              <a:rPr lang="en-GB" sz="1600" baseline="30000" dirty="0">
                <a:solidFill>
                  <a:srgbClr val="7030A0"/>
                </a:solidFill>
              </a:rPr>
              <a:t>rd</a:t>
            </a:r>
            <a:r>
              <a:rPr lang="en-GB" sz="1600" dirty="0">
                <a:solidFill>
                  <a:srgbClr val="7030A0"/>
                </a:solidFill>
              </a:rPr>
              <a:t> September 2024 </a:t>
            </a:r>
          </a:p>
          <a:p>
            <a:r>
              <a:rPr lang="en-GB" sz="1600" dirty="0">
                <a:solidFill>
                  <a:srgbClr val="7030A0"/>
                </a:solidFill>
              </a:rPr>
              <a:t>Mon 5</a:t>
            </a:r>
            <a:r>
              <a:rPr lang="en-GB" sz="1600" baseline="30000" dirty="0">
                <a:solidFill>
                  <a:srgbClr val="7030A0"/>
                </a:solidFill>
              </a:rPr>
              <a:t>th</a:t>
            </a:r>
            <a:r>
              <a:rPr lang="en-GB" sz="1600" dirty="0">
                <a:solidFill>
                  <a:srgbClr val="7030A0"/>
                </a:solidFill>
              </a:rPr>
              <a:t>  May 2025 –MAY DAY</a:t>
            </a:r>
          </a:p>
          <a:p>
            <a:r>
              <a:rPr lang="en-GB" sz="1600" dirty="0">
                <a:solidFill>
                  <a:srgbClr val="7030A0"/>
                </a:solidFill>
              </a:rPr>
              <a:t>Fri 25</a:t>
            </a:r>
            <a:r>
              <a:rPr lang="en-GB" sz="1600" baseline="30000" dirty="0">
                <a:solidFill>
                  <a:srgbClr val="7030A0"/>
                </a:solidFill>
              </a:rPr>
              <a:t>th</a:t>
            </a:r>
            <a:r>
              <a:rPr lang="en-GB" sz="1600" dirty="0">
                <a:solidFill>
                  <a:srgbClr val="7030A0"/>
                </a:solidFill>
              </a:rPr>
              <a:t> October 2024</a:t>
            </a:r>
          </a:p>
          <a:p>
            <a:r>
              <a:rPr lang="en-GB" sz="1600" dirty="0">
                <a:solidFill>
                  <a:srgbClr val="7030A0"/>
                </a:solidFill>
              </a:rPr>
              <a:t>Mon 2nd June 2025</a:t>
            </a:r>
          </a:p>
          <a:p>
            <a:r>
              <a:rPr lang="en-GB" sz="1600" dirty="0">
                <a:solidFill>
                  <a:srgbClr val="7030A0"/>
                </a:solidFill>
              </a:rPr>
              <a:t>Mon 21</a:t>
            </a:r>
            <a:r>
              <a:rPr lang="en-GB" sz="1600" baseline="30000" dirty="0">
                <a:solidFill>
                  <a:srgbClr val="7030A0"/>
                </a:solidFill>
              </a:rPr>
              <a:t>st</a:t>
            </a:r>
            <a:r>
              <a:rPr lang="en-GB" sz="1600" dirty="0">
                <a:solidFill>
                  <a:srgbClr val="7030A0"/>
                </a:solidFill>
              </a:rPr>
              <a:t> July 2025</a:t>
            </a:r>
          </a:p>
          <a:p>
            <a:endParaRPr lang="en-GB" sz="1600" dirty="0">
              <a:solidFill>
                <a:srgbClr val="002060"/>
              </a:solidFill>
            </a:endParaRPr>
          </a:p>
          <a:p>
            <a:r>
              <a:rPr lang="en-GB" sz="1600" b="1" u="sng" dirty="0">
                <a:solidFill>
                  <a:srgbClr val="7030A0"/>
                </a:solidFill>
              </a:rPr>
              <a:t>Term Dates</a:t>
            </a:r>
          </a:p>
          <a:p>
            <a:r>
              <a:rPr lang="en-GB" sz="1600" dirty="0">
                <a:solidFill>
                  <a:srgbClr val="7030A0"/>
                </a:solidFill>
              </a:rPr>
              <a:t>Autumn Term 2024</a:t>
            </a:r>
          </a:p>
          <a:p>
            <a:r>
              <a:rPr lang="en-GB" sz="1600" dirty="0">
                <a:solidFill>
                  <a:srgbClr val="7030A0"/>
                </a:solidFill>
              </a:rPr>
              <a:t>4</a:t>
            </a:r>
            <a:r>
              <a:rPr lang="en-GB" sz="1600" baseline="30000" dirty="0">
                <a:solidFill>
                  <a:srgbClr val="7030A0"/>
                </a:solidFill>
              </a:rPr>
              <a:t>th</a:t>
            </a:r>
            <a:r>
              <a:rPr lang="en-GB" sz="1600" dirty="0">
                <a:solidFill>
                  <a:srgbClr val="7030A0"/>
                </a:solidFill>
              </a:rPr>
              <a:t> September- 25</a:t>
            </a:r>
            <a:r>
              <a:rPr lang="en-GB" sz="1600" baseline="30000" dirty="0">
                <a:solidFill>
                  <a:srgbClr val="7030A0"/>
                </a:solidFill>
              </a:rPr>
              <a:t>th</a:t>
            </a:r>
            <a:r>
              <a:rPr lang="en-GB" sz="1600" dirty="0">
                <a:solidFill>
                  <a:srgbClr val="7030A0"/>
                </a:solidFill>
              </a:rPr>
              <a:t> October</a:t>
            </a:r>
          </a:p>
          <a:p>
            <a:r>
              <a:rPr lang="en-GB" sz="1600" dirty="0">
                <a:solidFill>
                  <a:srgbClr val="7030A0"/>
                </a:solidFill>
              </a:rPr>
              <a:t>4</a:t>
            </a:r>
            <a:r>
              <a:rPr lang="en-GB" sz="1600" baseline="30000" dirty="0">
                <a:solidFill>
                  <a:srgbClr val="7030A0"/>
                </a:solidFill>
              </a:rPr>
              <a:t>th</a:t>
            </a:r>
            <a:r>
              <a:rPr lang="en-GB" sz="1600" dirty="0">
                <a:solidFill>
                  <a:srgbClr val="7030A0"/>
                </a:solidFill>
              </a:rPr>
              <a:t> November – 20</a:t>
            </a:r>
            <a:r>
              <a:rPr lang="en-GB" sz="1600" baseline="30000" dirty="0">
                <a:solidFill>
                  <a:srgbClr val="7030A0"/>
                </a:solidFill>
              </a:rPr>
              <a:t>th</a:t>
            </a:r>
            <a:r>
              <a:rPr lang="en-GB" sz="1600" dirty="0">
                <a:solidFill>
                  <a:srgbClr val="7030A0"/>
                </a:solidFill>
              </a:rPr>
              <a:t> December</a:t>
            </a:r>
          </a:p>
          <a:p>
            <a:r>
              <a:rPr lang="en-GB" sz="1600" dirty="0">
                <a:solidFill>
                  <a:srgbClr val="7030A0"/>
                </a:solidFill>
              </a:rPr>
              <a:t>Spring Term 2025</a:t>
            </a:r>
          </a:p>
          <a:p>
            <a:r>
              <a:rPr lang="en-GB" sz="1600" dirty="0">
                <a:solidFill>
                  <a:srgbClr val="7030A0"/>
                </a:solidFill>
              </a:rPr>
              <a:t>6</a:t>
            </a:r>
            <a:r>
              <a:rPr lang="en-GB" sz="1600" baseline="30000" dirty="0">
                <a:solidFill>
                  <a:srgbClr val="7030A0"/>
                </a:solidFill>
              </a:rPr>
              <a:t>th</a:t>
            </a:r>
            <a:r>
              <a:rPr lang="en-GB" sz="1600" dirty="0">
                <a:solidFill>
                  <a:srgbClr val="7030A0"/>
                </a:solidFill>
              </a:rPr>
              <a:t>  January- 14</a:t>
            </a:r>
            <a:r>
              <a:rPr lang="en-GB" sz="1600" baseline="30000" dirty="0">
                <a:solidFill>
                  <a:srgbClr val="7030A0"/>
                </a:solidFill>
              </a:rPr>
              <a:t>th</a:t>
            </a:r>
            <a:r>
              <a:rPr lang="en-GB" sz="1600" dirty="0">
                <a:solidFill>
                  <a:srgbClr val="7030A0"/>
                </a:solidFill>
              </a:rPr>
              <a:t> February</a:t>
            </a:r>
          </a:p>
          <a:p>
            <a:r>
              <a:rPr lang="en-GB" sz="1600" dirty="0">
                <a:solidFill>
                  <a:srgbClr val="7030A0"/>
                </a:solidFill>
              </a:rPr>
              <a:t>24</a:t>
            </a:r>
            <a:r>
              <a:rPr lang="en-GB" sz="1600" baseline="30000" dirty="0">
                <a:solidFill>
                  <a:srgbClr val="7030A0"/>
                </a:solidFill>
              </a:rPr>
              <a:t>th</a:t>
            </a:r>
            <a:r>
              <a:rPr lang="en-GB" sz="1600" dirty="0">
                <a:solidFill>
                  <a:srgbClr val="7030A0"/>
                </a:solidFill>
              </a:rPr>
              <a:t> February- 11</a:t>
            </a:r>
            <a:r>
              <a:rPr lang="en-GB" sz="1600" baseline="30000" dirty="0">
                <a:solidFill>
                  <a:srgbClr val="7030A0"/>
                </a:solidFill>
              </a:rPr>
              <a:t>th</a:t>
            </a:r>
            <a:r>
              <a:rPr lang="en-GB" sz="1600" dirty="0">
                <a:solidFill>
                  <a:srgbClr val="7030A0"/>
                </a:solidFill>
              </a:rPr>
              <a:t> April</a:t>
            </a:r>
          </a:p>
          <a:p>
            <a:r>
              <a:rPr lang="en-GB" sz="1600" dirty="0">
                <a:solidFill>
                  <a:srgbClr val="7030A0"/>
                </a:solidFill>
              </a:rPr>
              <a:t>Summer Term 2025</a:t>
            </a:r>
          </a:p>
          <a:p>
            <a:r>
              <a:rPr lang="en-GB" sz="1600" dirty="0">
                <a:solidFill>
                  <a:srgbClr val="7030A0"/>
                </a:solidFill>
              </a:rPr>
              <a:t>28</a:t>
            </a:r>
            <a:r>
              <a:rPr lang="en-GB" sz="1600" baseline="30000" dirty="0">
                <a:solidFill>
                  <a:srgbClr val="7030A0"/>
                </a:solidFill>
              </a:rPr>
              <a:t>th</a:t>
            </a:r>
            <a:r>
              <a:rPr lang="en-GB" sz="1600" dirty="0">
                <a:solidFill>
                  <a:srgbClr val="7030A0"/>
                </a:solidFill>
              </a:rPr>
              <a:t> April- 23</a:t>
            </a:r>
            <a:r>
              <a:rPr lang="en-GB" sz="1600" baseline="30000" dirty="0">
                <a:solidFill>
                  <a:srgbClr val="7030A0"/>
                </a:solidFill>
              </a:rPr>
              <a:t>rd</a:t>
            </a:r>
            <a:r>
              <a:rPr lang="en-GB" sz="1600" dirty="0">
                <a:solidFill>
                  <a:srgbClr val="7030A0"/>
                </a:solidFill>
              </a:rPr>
              <a:t>  May</a:t>
            </a:r>
          </a:p>
          <a:p>
            <a:r>
              <a:rPr lang="en-GB" sz="1600" dirty="0">
                <a:solidFill>
                  <a:srgbClr val="7030A0"/>
                </a:solidFill>
              </a:rPr>
              <a:t>2</a:t>
            </a:r>
            <a:r>
              <a:rPr lang="en-GB" sz="1600" baseline="30000" dirty="0">
                <a:solidFill>
                  <a:srgbClr val="7030A0"/>
                </a:solidFill>
              </a:rPr>
              <a:t>nd</a:t>
            </a:r>
            <a:r>
              <a:rPr lang="en-GB" sz="1600" dirty="0">
                <a:solidFill>
                  <a:srgbClr val="7030A0"/>
                </a:solidFill>
              </a:rPr>
              <a:t> June-21</a:t>
            </a:r>
            <a:r>
              <a:rPr lang="en-GB" sz="1600" baseline="30000" dirty="0">
                <a:solidFill>
                  <a:srgbClr val="7030A0"/>
                </a:solidFill>
              </a:rPr>
              <a:t>st</a:t>
            </a:r>
            <a:r>
              <a:rPr lang="en-GB" sz="1600" dirty="0">
                <a:solidFill>
                  <a:srgbClr val="7030A0"/>
                </a:solidFill>
              </a:rPr>
              <a:t> July</a:t>
            </a:r>
          </a:p>
        </p:txBody>
      </p:sp>
      <p:sp>
        <p:nvSpPr>
          <p:cNvPr id="9" name="TextBox 8"/>
          <p:cNvSpPr txBox="1"/>
          <p:nvPr/>
        </p:nvSpPr>
        <p:spPr>
          <a:xfrm>
            <a:off x="318794" y="1721512"/>
            <a:ext cx="4176464" cy="3570208"/>
          </a:xfrm>
          <a:prstGeom prst="rect">
            <a:avLst/>
          </a:prstGeom>
          <a:noFill/>
        </p:spPr>
        <p:txBody>
          <a:bodyPr wrap="square" rtlCol="0">
            <a:spAutoFit/>
          </a:bodyPr>
          <a:lstStyle/>
          <a:p>
            <a:pPr algn="ctr"/>
            <a:r>
              <a:rPr lang="en-GB" sz="1600" b="1" dirty="0">
                <a:solidFill>
                  <a:srgbClr val="002060"/>
                </a:solidFill>
              </a:rPr>
              <a:t>Summer Term 2024</a:t>
            </a:r>
          </a:p>
          <a:p>
            <a:r>
              <a:rPr lang="en-GB" sz="1600" b="1" dirty="0">
                <a:solidFill>
                  <a:srgbClr val="002060"/>
                </a:solidFill>
              </a:rPr>
              <a:t>Summer Fayre </a:t>
            </a:r>
            <a:r>
              <a:rPr lang="en-GB" sz="1600" dirty="0">
                <a:solidFill>
                  <a:srgbClr val="002060"/>
                </a:solidFill>
              </a:rPr>
              <a:t>- Friday 5</a:t>
            </a:r>
            <a:r>
              <a:rPr lang="en-GB" sz="1600" baseline="30000" dirty="0">
                <a:solidFill>
                  <a:srgbClr val="002060"/>
                </a:solidFill>
              </a:rPr>
              <a:t>th</a:t>
            </a:r>
            <a:r>
              <a:rPr lang="en-GB" sz="1600" dirty="0">
                <a:solidFill>
                  <a:srgbClr val="002060"/>
                </a:solidFill>
              </a:rPr>
              <a:t> July</a:t>
            </a:r>
          </a:p>
          <a:p>
            <a:r>
              <a:rPr lang="en-GB" sz="1600" b="1" dirty="0">
                <a:solidFill>
                  <a:srgbClr val="002060"/>
                </a:solidFill>
              </a:rPr>
              <a:t>Sports Day Nursery </a:t>
            </a:r>
            <a:r>
              <a:rPr lang="en-GB" sz="1600" dirty="0">
                <a:solidFill>
                  <a:srgbClr val="002060"/>
                </a:solidFill>
              </a:rPr>
              <a:t>-  Tuesday 9</a:t>
            </a:r>
            <a:r>
              <a:rPr lang="en-GB" sz="1600" baseline="30000" dirty="0">
                <a:solidFill>
                  <a:srgbClr val="002060"/>
                </a:solidFill>
              </a:rPr>
              <a:t>th</a:t>
            </a:r>
            <a:r>
              <a:rPr lang="en-GB" sz="1600" dirty="0">
                <a:solidFill>
                  <a:srgbClr val="002060"/>
                </a:solidFill>
              </a:rPr>
              <a:t> July</a:t>
            </a:r>
          </a:p>
          <a:p>
            <a:r>
              <a:rPr lang="en-GB" sz="1600" b="1" dirty="0">
                <a:solidFill>
                  <a:srgbClr val="002060"/>
                </a:solidFill>
              </a:rPr>
              <a:t>Sports Day KS2 </a:t>
            </a:r>
            <a:r>
              <a:rPr lang="en-GB" sz="1600" dirty="0">
                <a:solidFill>
                  <a:srgbClr val="002060"/>
                </a:solidFill>
              </a:rPr>
              <a:t>–Wednesday 10</a:t>
            </a:r>
            <a:r>
              <a:rPr lang="en-GB" sz="1600" baseline="30000" dirty="0">
                <a:solidFill>
                  <a:srgbClr val="002060"/>
                </a:solidFill>
              </a:rPr>
              <a:t>th</a:t>
            </a:r>
            <a:r>
              <a:rPr lang="en-GB" sz="1600" dirty="0">
                <a:solidFill>
                  <a:srgbClr val="002060"/>
                </a:solidFill>
              </a:rPr>
              <a:t> July at 1:30pm</a:t>
            </a:r>
          </a:p>
          <a:p>
            <a:r>
              <a:rPr lang="en-GB" sz="1600" b="1" dirty="0">
                <a:solidFill>
                  <a:srgbClr val="002060"/>
                </a:solidFill>
              </a:rPr>
              <a:t>Sports Day KS1/EYFS</a:t>
            </a:r>
            <a:r>
              <a:rPr lang="en-GB" sz="1600" dirty="0">
                <a:solidFill>
                  <a:srgbClr val="002060"/>
                </a:solidFill>
              </a:rPr>
              <a:t>- Thursday 11</a:t>
            </a:r>
            <a:r>
              <a:rPr lang="en-GB" sz="1600" baseline="30000" dirty="0">
                <a:solidFill>
                  <a:srgbClr val="002060"/>
                </a:solidFill>
              </a:rPr>
              <a:t>th</a:t>
            </a:r>
            <a:r>
              <a:rPr lang="en-GB" sz="1600" dirty="0">
                <a:solidFill>
                  <a:srgbClr val="002060"/>
                </a:solidFill>
              </a:rPr>
              <a:t> July at 1:30pm</a:t>
            </a:r>
          </a:p>
          <a:p>
            <a:r>
              <a:rPr lang="en-GB" sz="1600" b="1" dirty="0">
                <a:solidFill>
                  <a:srgbClr val="002060"/>
                </a:solidFill>
              </a:rPr>
              <a:t>LAST DAY children in school </a:t>
            </a:r>
            <a:r>
              <a:rPr lang="en-GB" sz="1600" dirty="0">
                <a:solidFill>
                  <a:srgbClr val="002060"/>
                </a:solidFill>
              </a:rPr>
              <a:t>– Friday 19</a:t>
            </a:r>
            <a:r>
              <a:rPr lang="en-GB" sz="1600" baseline="30000" dirty="0">
                <a:solidFill>
                  <a:srgbClr val="002060"/>
                </a:solidFill>
              </a:rPr>
              <a:t>th</a:t>
            </a:r>
            <a:r>
              <a:rPr lang="en-GB" sz="1600" dirty="0">
                <a:solidFill>
                  <a:srgbClr val="002060"/>
                </a:solidFill>
              </a:rPr>
              <a:t>  July</a:t>
            </a:r>
            <a:endParaRPr lang="en-GB" sz="1600" b="1" dirty="0">
              <a:solidFill>
                <a:srgbClr val="002060"/>
              </a:solidFill>
            </a:endParaRPr>
          </a:p>
          <a:p>
            <a:r>
              <a:rPr lang="en-GB" sz="1600" b="1" dirty="0">
                <a:solidFill>
                  <a:srgbClr val="002060"/>
                </a:solidFill>
              </a:rPr>
              <a:t>Inset Day (school closed): </a:t>
            </a:r>
            <a:r>
              <a:rPr lang="en-GB" sz="1600" dirty="0">
                <a:solidFill>
                  <a:srgbClr val="002060"/>
                </a:solidFill>
              </a:rPr>
              <a:t>Monday 22</a:t>
            </a:r>
            <a:r>
              <a:rPr lang="en-GB" sz="1600" baseline="30000" dirty="0">
                <a:solidFill>
                  <a:srgbClr val="002060"/>
                </a:solidFill>
              </a:rPr>
              <a:t>nd</a:t>
            </a:r>
            <a:r>
              <a:rPr lang="en-GB" sz="1600" dirty="0">
                <a:solidFill>
                  <a:srgbClr val="002060"/>
                </a:solidFill>
              </a:rPr>
              <a:t>  July </a:t>
            </a:r>
          </a:p>
          <a:p>
            <a:r>
              <a:rPr lang="en-GB" sz="1600" b="1" dirty="0">
                <a:solidFill>
                  <a:srgbClr val="002060"/>
                </a:solidFill>
              </a:rPr>
              <a:t>Holiday: </a:t>
            </a:r>
            <a:r>
              <a:rPr lang="en-GB" sz="1600" dirty="0">
                <a:solidFill>
                  <a:srgbClr val="002060"/>
                </a:solidFill>
              </a:rPr>
              <a:t>Tuesday 23</a:t>
            </a:r>
            <a:r>
              <a:rPr lang="en-GB" sz="1600" baseline="30000" dirty="0">
                <a:solidFill>
                  <a:srgbClr val="002060"/>
                </a:solidFill>
              </a:rPr>
              <a:t>rd</a:t>
            </a:r>
            <a:r>
              <a:rPr lang="en-GB" sz="1600" dirty="0">
                <a:solidFill>
                  <a:srgbClr val="002060"/>
                </a:solidFill>
              </a:rPr>
              <a:t>   July – Friday 30</a:t>
            </a:r>
            <a:r>
              <a:rPr lang="en-GB" sz="1600" baseline="30000" dirty="0">
                <a:solidFill>
                  <a:srgbClr val="002060"/>
                </a:solidFill>
              </a:rPr>
              <a:t>th</a:t>
            </a:r>
            <a:r>
              <a:rPr lang="en-GB" sz="1600" dirty="0">
                <a:solidFill>
                  <a:srgbClr val="002060"/>
                </a:solidFill>
              </a:rPr>
              <a:t> August </a:t>
            </a:r>
          </a:p>
          <a:p>
            <a:endParaRPr lang="en-GB" dirty="0">
              <a:solidFill>
                <a:srgbClr val="002060"/>
              </a:solidFill>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15707</TotalTime>
  <Words>1120</Words>
  <Application>Microsoft Office PowerPoint</Application>
  <PresentationFormat>On-screen Show (4:3)</PresentationFormat>
  <Paragraphs>209</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Cooper Black</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Year  NEWSLETTER</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PPT Backgrounds</dc:title>
  <dc:creator>Free PPT Backgrounds</dc:creator>
  <dc:description>Free PPT Backgrounds_x000d_
http://www.freepptbackgrounds.net</dc:description>
  <cp:lastModifiedBy>Rachael Tyers</cp:lastModifiedBy>
  <cp:revision>910</cp:revision>
  <dcterms:created xsi:type="dcterms:W3CDTF">2010-05-23T14:28:12Z</dcterms:created>
  <dcterms:modified xsi:type="dcterms:W3CDTF">2024-07-01T14:25:51Z</dcterms:modified>
</cp:coreProperties>
</file>