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8" r:id="rId1"/>
  </p:sldMasterIdLst>
  <p:notesMasterIdLst>
    <p:notesMasterId r:id="rId32"/>
  </p:notesMasterIdLst>
  <p:sldIdLst>
    <p:sldId id="257" r:id="rId2"/>
    <p:sldId id="281" r:id="rId3"/>
    <p:sldId id="260" r:id="rId4"/>
    <p:sldId id="264" r:id="rId5"/>
    <p:sldId id="265" r:id="rId6"/>
    <p:sldId id="268" r:id="rId7"/>
    <p:sldId id="261" r:id="rId8"/>
    <p:sldId id="262" r:id="rId9"/>
    <p:sldId id="266" r:id="rId10"/>
    <p:sldId id="269" r:id="rId11"/>
    <p:sldId id="271" r:id="rId12"/>
    <p:sldId id="270" r:id="rId13"/>
    <p:sldId id="323" r:id="rId14"/>
    <p:sldId id="399" r:id="rId15"/>
    <p:sldId id="393" r:id="rId16"/>
    <p:sldId id="405" r:id="rId17"/>
    <p:sldId id="272" r:id="rId18"/>
    <p:sldId id="275" r:id="rId19"/>
    <p:sldId id="413" r:id="rId20"/>
    <p:sldId id="406" r:id="rId21"/>
    <p:sldId id="361" r:id="rId22"/>
    <p:sldId id="273" r:id="rId23"/>
    <p:sldId id="274" r:id="rId24"/>
    <p:sldId id="276" r:id="rId25"/>
    <p:sldId id="278" r:id="rId26"/>
    <p:sldId id="277" r:id="rId27"/>
    <p:sldId id="280" r:id="rId28"/>
    <p:sldId id="394" r:id="rId29"/>
    <p:sldId id="367" r:id="rId30"/>
    <p:sldId id="279"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9" autoAdjust="0"/>
    <p:restoredTop sz="91069" autoAdjust="0"/>
  </p:normalViewPr>
  <p:slideViewPr>
    <p:cSldViewPr snapToGrid="0">
      <p:cViewPr varScale="1">
        <p:scale>
          <a:sx n="74" d="100"/>
          <a:sy n="74" d="100"/>
        </p:scale>
        <p:origin x="56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4E8F25-F09C-4898-9944-22AC06FABDAC}"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B5F28E52-9832-4E02-B4B0-DAA171E2E895}">
      <dgm:prSet custT="1"/>
      <dgm:spPr/>
      <dgm:t>
        <a:bodyPr/>
        <a:lstStyle/>
        <a:p>
          <a:r>
            <a:rPr lang="en-GB" sz="2400" b="1" dirty="0"/>
            <a:t>Generalised Anxiety Disorder: </a:t>
          </a:r>
          <a:r>
            <a:rPr lang="en-GB" sz="2400" dirty="0"/>
            <a:t> intense worrying most days</a:t>
          </a:r>
          <a:endParaRPr lang="en-US" sz="2400" dirty="0"/>
        </a:p>
      </dgm:t>
    </dgm:pt>
    <dgm:pt modelId="{4648F195-00A9-438A-8D2B-B44B1145ACA2}" type="parTrans" cxnId="{71EF5233-57B0-4094-900C-A6BEB8C3DCA2}">
      <dgm:prSet/>
      <dgm:spPr/>
      <dgm:t>
        <a:bodyPr/>
        <a:lstStyle/>
        <a:p>
          <a:endParaRPr lang="en-US"/>
        </a:p>
      </dgm:t>
    </dgm:pt>
    <dgm:pt modelId="{89F7A20D-4105-4839-ADB9-527A71493CE7}" type="sibTrans" cxnId="{71EF5233-57B0-4094-900C-A6BEB8C3DCA2}">
      <dgm:prSet/>
      <dgm:spPr/>
      <dgm:t>
        <a:bodyPr/>
        <a:lstStyle/>
        <a:p>
          <a:endParaRPr lang="en-US"/>
        </a:p>
      </dgm:t>
    </dgm:pt>
    <dgm:pt modelId="{478579EC-78B1-4CAA-846B-82CC924E1F35}">
      <dgm:prSet custT="1"/>
      <dgm:spPr/>
      <dgm:t>
        <a:bodyPr/>
        <a:lstStyle/>
        <a:p>
          <a:r>
            <a:rPr lang="en-GB" sz="2800" b="1" dirty="0"/>
            <a:t>Panic Attacks</a:t>
          </a:r>
          <a:endParaRPr lang="en-US" sz="2800" dirty="0"/>
        </a:p>
      </dgm:t>
    </dgm:pt>
    <dgm:pt modelId="{58B2B63B-542D-44ED-9CBD-545BD0506155}" type="parTrans" cxnId="{E7B92757-A919-4148-BB17-D3486041CC2E}">
      <dgm:prSet/>
      <dgm:spPr/>
      <dgm:t>
        <a:bodyPr/>
        <a:lstStyle/>
        <a:p>
          <a:endParaRPr lang="en-US"/>
        </a:p>
      </dgm:t>
    </dgm:pt>
    <dgm:pt modelId="{7039E317-FD26-4751-A59D-445D7770B2B3}" type="sibTrans" cxnId="{E7B92757-A919-4148-BB17-D3486041CC2E}">
      <dgm:prSet/>
      <dgm:spPr/>
      <dgm:t>
        <a:bodyPr/>
        <a:lstStyle/>
        <a:p>
          <a:endParaRPr lang="en-US"/>
        </a:p>
      </dgm:t>
    </dgm:pt>
    <dgm:pt modelId="{2FE14EE3-4724-4C71-9255-E0D6DC92D962}">
      <dgm:prSet custT="1"/>
      <dgm:spPr/>
      <dgm:t>
        <a:bodyPr/>
        <a:lstStyle/>
        <a:p>
          <a:r>
            <a:rPr lang="en-GB" sz="2800" b="1" dirty="0"/>
            <a:t>Specific Phobias: </a:t>
          </a:r>
          <a:r>
            <a:rPr lang="en-GB" sz="2800" dirty="0"/>
            <a:t>dark, vomiting needles</a:t>
          </a:r>
          <a:endParaRPr lang="en-US" sz="2800" dirty="0"/>
        </a:p>
      </dgm:t>
    </dgm:pt>
    <dgm:pt modelId="{27B7AB10-0828-4431-9F62-28A5FC972112}" type="parTrans" cxnId="{D61ABFBC-F510-424C-B3DF-BF0CC00757E5}">
      <dgm:prSet/>
      <dgm:spPr/>
      <dgm:t>
        <a:bodyPr/>
        <a:lstStyle/>
        <a:p>
          <a:endParaRPr lang="en-US"/>
        </a:p>
      </dgm:t>
    </dgm:pt>
    <dgm:pt modelId="{9436AA89-17D0-433A-8115-1AD346B4106C}" type="sibTrans" cxnId="{D61ABFBC-F510-424C-B3DF-BF0CC00757E5}">
      <dgm:prSet/>
      <dgm:spPr/>
      <dgm:t>
        <a:bodyPr/>
        <a:lstStyle/>
        <a:p>
          <a:endParaRPr lang="en-US"/>
        </a:p>
      </dgm:t>
    </dgm:pt>
    <dgm:pt modelId="{D391A3B5-5DF2-4D8C-A36C-EE96072D6617}">
      <dgm:prSet custT="1"/>
      <dgm:spPr/>
      <dgm:t>
        <a:bodyPr/>
        <a:lstStyle/>
        <a:p>
          <a:r>
            <a:rPr lang="en-GB" sz="2400" b="1" dirty="0"/>
            <a:t>Complex Phobias: </a:t>
          </a:r>
          <a:r>
            <a:rPr lang="en-GB" sz="2400" dirty="0"/>
            <a:t>social phobia agoraphobia</a:t>
          </a:r>
          <a:endParaRPr lang="en-US" sz="2400" dirty="0"/>
        </a:p>
      </dgm:t>
    </dgm:pt>
    <dgm:pt modelId="{76F27ABC-2A6C-46FD-80C2-2B0A32A9D4A9}" type="parTrans" cxnId="{A4B52A53-2399-4AE3-AA2E-E1F1F9DF4227}">
      <dgm:prSet/>
      <dgm:spPr/>
      <dgm:t>
        <a:bodyPr/>
        <a:lstStyle/>
        <a:p>
          <a:endParaRPr lang="en-US"/>
        </a:p>
      </dgm:t>
    </dgm:pt>
    <dgm:pt modelId="{EA7735C4-EC20-41DA-A0F5-9C2E9B4C2CA5}" type="sibTrans" cxnId="{A4B52A53-2399-4AE3-AA2E-E1F1F9DF4227}">
      <dgm:prSet/>
      <dgm:spPr/>
      <dgm:t>
        <a:bodyPr/>
        <a:lstStyle/>
        <a:p>
          <a:endParaRPr lang="en-US"/>
        </a:p>
      </dgm:t>
    </dgm:pt>
    <dgm:pt modelId="{39307C1F-8246-4E19-AE3F-C2B0557DCBA2}">
      <dgm:prSet/>
      <dgm:spPr/>
      <dgm:t>
        <a:bodyPr/>
        <a:lstStyle/>
        <a:p>
          <a:r>
            <a:rPr lang="en-GB" b="1" dirty="0"/>
            <a:t>Separation Anxiety</a:t>
          </a:r>
          <a:endParaRPr lang="en-US" dirty="0"/>
        </a:p>
      </dgm:t>
    </dgm:pt>
    <dgm:pt modelId="{1618FB35-4844-4A3F-94E8-C1350729DFC8}" type="parTrans" cxnId="{AF8967E1-3676-4A89-A6D8-9520DA699649}">
      <dgm:prSet/>
      <dgm:spPr/>
      <dgm:t>
        <a:bodyPr/>
        <a:lstStyle/>
        <a:p>
          <a:endParaRPr lang="en-US"/>
        </a:p>
      </dgm:t>
    </dgm:pt>
    <dgm:pt modelId="{C48815AB-237C-40CF-8CC2-CE9D4C7A7169}" type="sibTrans" cxnId="{AF8967E1-3676-4A89-A6D8-9520DA699649}">
      <dgm:prSet/>
      <dgm:spPr/>
      <dgm:t>
        <a:bodyPr/>
        <a:lstStyle/>
        <a:p>
          <a:endParaRPr lang="en-US"/>
        </a:p>
      </dgm:t>
    </dgm:pt>
    <dgm:pt modelId="{D79AC64F-49B7-4CB7-8D81-FD389D3DBB0F}">
      <dgm:prSet/>
      <dgm:spPr/>
      <dgm:t>
        <a:bodyPr/>
        <a:lstStyle/>
        <a:p>
          <a:r>
            <a:rPr lang="en-GB" b="1"/>
            <a:t>Health Anxiety</a:t>
          </a:r>
          <a:endParaRPr lang="en-US"/>
        </a:p>
      </dgm:t>
    </dgm:pt>
    <dgm:pt modelId="{18FD9489-B16E-4D61-B623-760C23FC819C}" type="parTrans" cxnId="{681EDC0E-DF38-476F-90AF-5EBAE67DEE64}">
      <dgm:prSet/>
      <dgm:spPr/>
      <dgm:t>
        <a:bodyPr/>
        <a:lstStyle/>
        <a:p>
          <a:endParaRPr lang="en-US"/>
        </a:p>
      </dgm:t>
    </dgm:pt>
    <dgm:pt modelId="{E9579015-2ECF-432D-A552-0C357AE3235C}" type="sibTrans" cxnId="{681EDC0E-DF38-476F-90AF-5EBAE67DEE64}">
      <dgm:prSet/>
      <dgm:spPr/>
      <dgm:t>
        <a:bodyPr/>
        <a:lstStyle/>
        <a:p>
          <a:endParaRPr lang="en-US"/>
        </a:p>
      </dgm:t>
    </dgm:pt>
    <dgm:pt modelId="{CA5184E0-06EC-4382-B210-EDAD4EAD99DA}">
      <dgm:prSet/>
      <dgm:spPr/>
      <dgm:t>
        <a:bodyPr/>
        <a:lstStyle/>
        <a:p>
          <a:r>
            <a:rPr lang="en-GB" b="1"/>
            <a:t>Obsessive Compulsive Disorder</a:t>
          </a:r>
          <a:endParaRPr lang="en-US"/>
        </a:p>
      </dgm:t>
    </dgm:pt>
    <dgm:pt modelId="{F25A6654-7A3E-4866-BC1F-2C12B5ABB722}" type="parTrans" cxnId="{86953DB6-940D-4191-804A-3F6869E6883D}">
      <dgm:prSet/>
      <dgm:spPr/>
      <dgm:t>
        <a:bodyPr/>
        <a:lstStyle/>
        <a:p>
          <a:endParaRPr lang="en-US"/>
        </a:p>
      </dgm:t>
    </dgm:pt>
    <dgm:pt modelId="{298DFB52-A89E-42E8-A056-30BE73E0CA39}" type="sibTrans" cxnId="{86953DB6-940D-4191-804A-3F6869E6883D}">
      <dgm:prSet/>
      <dgm:spPr/>
      <dgm:t>
        <a:bodyPr/>
        <a:lstStyle/>
        <a:p>
          <a:endParaRPr lang="en-US"/>
        </a:p>
      </dgm:t>
    </dgm:pt>
    <dgm:pt modelId="{9F09DC28-C6FB-4C06-8B0F-1645DEF92151}" type="pres">
      <dgm:prSet presAssocID="{634E8F25-F09C-4898-9944-22AC06FABDAC}" presName="diagram" presStyleCnt="0">
        <dgm:presLayoutVars>
          <dgm:dir/>
          <dgm:resizeHandles val="exact"/>
        </dgm:presLayoutVars>
      </dgm:prSet>
      <dgm:spPr/>
    </dgm:pt>
    <dgm:pt modelId="{E4255622-2D0F-4B05-8E1B-D611A387CAB0}" type="pres">
      <dgm:prSet presAssocID="{B5F28E52-9832-4E02-B4B0-DAA171E2E895}" presName="node" presStyleLbl="node1" presStyleIdx="0" presStyleCnt="7">
        <dgm:presLayoutVars>
          <dgm:bulletEnabled val="1"/>
        </dgm:presLayoutVars>
      </dgm:prSet>
      <dgm:spPr/>
    </dgm:pt>
    <dgm:pt modelId="{4DF02898-ABEC-4D28-BFD9-BB9675328613}" type="pres">
      <dgm:prSet presAssocID="{89F7A20D-4105-4839-ADB9-527A71493CE7}" presName="sibTrans" presStyleCnt="0"/>
      <dgm:spPr/>
    </dgm:pt>
    <dgm:pt modelId="{F6CD63D4-86E0-4167-B66E-4B7833A57DE2}" type="pres">
      <dgm:prSet presAssocID="{478579EC-78B1-4CAA-846B-82CC924E1F35}" presName="node" presStyleLbl="node1" presStyleIdx="1" presStyleCnt="7">
        <dgm:presLayoutVars>
          <dgm:bulletEnabled val="1"/>
        </dgm:presLayoutVars>
      </dgm:prSet>
      <dgm:spPr/>
    </dgm:pt>
    <dgm:pt modelId="{16780044-C8B9-4049-B272-0CBFFA4A73B0}" type="pres">
      <dgm:prSet presAssocID="{7039E317-FD26-4751-A59D-445D7770B2B3}" presName="sibTrans" presStyleCnt="0"/>
      <dgm:spPr/>
    </dgm:pt>
    <dgm:pt modelId="{B5868382-D134-46AB-BE83-9E67E381A2EF}" type="pres">
      <dgm:prSet presAssocID="{2FE14EE3-4724-4C71-9255-E0D6DC92D962}" presName="node" presStyleLbl="node1" presStyleIdx="2" presStyleCnt="7">
        <dgm:presLayoutVars>
          <dgm:bulletEnabled val="1"/>
        </dgm:presLayoutVars>
      </dgm:prSet>
      <dgm:spPr/>
    </dgm:pt>
    <dgm:pt modelId="{54CDC252-B035-4FA3-8CC6-FEB9E0C184DF}" type="pres">
      <dgm:prSet presAssocID="{9436AA89-17D0-433A-8115-1AD346B4106C}" presName="sibTrans" presStyleCnt="0"/>
      <dgm:spPr/>
    </dgm:pt>
    <dgm:pt modelId="{A1667B59-04AC-40F5-BFBD-B29C5B73A729}" type="pres">
      <dgm:prSet presAssocID="{D391A3B5-5DF2-4D8C-A36C-EE96072D6617}" presName="node" presStyleLbl="node1" presStyleIdx="3" presStyleCnt="7">
        <dgm:presLayoutVars>
          <dgm:bulletEnabled val="1"/>
        </dgm:presLayoutVars>
      </dgm:prSet>
      <dgm:spPr/>
    </dgm:pt>
    <dgm:pt modelId="{4C0C98B9-CEA2-4E0B-810E-21DEFFAD437D}" type="pres">
      <dgm:prSet presAssocID="{EA7735C4-EC20-41DA-A0F5-9C2E9B4C2CA5}" presName="sibTrans" presStyleCnt="0"/>
      <dgm:spPr/>
    </dgm:pt>
    <dgm:pt modelId="{6754BC04-592F-43C1-8E0D-482ADE99D461}" type="pres">
      <dgm:prSet presAssocID="{39307C1F-8246-4E19-AE3F-C2B0557DCBA2}" presName="node" presStyleLbl="node1" presStyleIdx="4" presStyleCnt="7">
        <dgm:presLayoutVars>
          <dgm:bulletEnabled val="1"/>
        </dgm:presLayoutVars>
      </dgm:prSet>
      <dgm:spPr/>
    </dgm:pt>
    <dgm:pt modelId="{8FEA1106-8D5D-48A2-A22C-433DADA3E015}" type="pres">
      <dgm:prSet presAssocID="{C48815AB-237C-40CF-8CC2-CE9D4C7A7169}" presName="sibTrans" presStyleCnt="0"/>
      <dgm:spPr/>
    </dgm:pt>
    <dgm:pt modelId="{28F021B6-F5AC-4140-975A-6D5AC4346520}" type="pres">
      <dgm:prSet presAssocID="{D79AC64F-49B7-4CB7-8D81-FD389D3DBB0F}" presName="node" presStyleLbl="node1" presStyleIdx="5" presStyleCnt="7">
        <dgm:presLayoutVars>
          <dgm:bulletEnabled val="1"/>
        </dgm:presLayoutVars>
      </dgm:prSet>
      <dgm:spPr/>
    </dgm:pt>
    <dgm:pt modelId="{9349516C-8CCB-4E11-919E-B00A9C85AE8E}" type="pres">
      <dgm:prSet presAssocID="{E9579015-2ECF-432D-A552-0C357AE3235C}" presName="sibTrans" presStyleCnt="0"/>
      <dgm:spPr/>
    </dgm:pt>
    <dgm:pt modelId="{7D45BD7C-F8E2-48CA-A406-FBCB7FBA1231}" type="pres">
      <dgm:prSet presAssocID="{CA5184E0-06EC-4382-B210-EDAD4EAD99DA}" presName="node" presStyleLbl="node1" presStyleIdx="6" presStyleCnt="7">
        <dgm:presLayoutVars>
          <dgm:bulletEnabled val="1"/>
        </dgm:presLayoutVars>
      </dgm:prSet>
      <dgm:spPr/>
    </dgm:pt>
  </dgm:ptLst>
  <dgm:cxnLst>
    <dgm:cxn modelId="{681EDC0E-DF38-476F-90AF-5EBAE67DEE64}" srcId="{634E8F25-F09C-4898-9944-22AC06FABDAC}" destId="{D79AC64F-49B7-4CB7-8D81-FD389D3DBB0F}" srcOrd="5" destOrd="0" parTransId="{18FD9489-B16E-4D61-B623-760C23FC819C}" sibTransId="{E9579015-2ECF-432D-A552-0C357AE3235C}"/>
    <dgm:cxn modelId="{690B281F-5AA5-48EA-919C-B72D73D604BA}" type="presOf" srcId="{2FE14EE3-4724-4C71-9255-E0D6DC92D962}" destId="{B5868382-D134-46AB-BE83-9E67E381A2EF}" srcOrd="0" destOrd="0" presId="urn:microsoft.com/office/officeart/2005/8/layout/default"/>
    <dgm:cxn modelId="{71EF5233-57B0-4094-900C-A6BEB8C3DCA2}" srcId="{634E8F25-F09C-4898-9944-22AC06FABDAC}" destId="{B5F28E52-9832-4E02-B4B0-DAA171E2E895}" srcOrd="0" destOrd="0" parTransId="{4648F195-00A9-438A-8D2B-B44B1145ACA2}" sibTransId="{89F7A20D-4105-4839-ADB9-527A71493CE7}"/>
    <dgm:cxn modelId="{2EC93943-E958-4649-BD55-D2F5098F57AA}" type="presOf" srcId="{478579EC-78B1-4CAA-846B-82CC924E1F35}" destId="{F6CD63D4-86E0-4167-B66E-4B7833A57DE2}" srcOrd="0" destOrd="0" presId="urn:microsoft.com/office/officeart/2005/8/layout/default"/>
    <dgm:cxn modelId="{D2EDC665-A4D2-413B-9BCA-30C0036E4156}" type="presOf" srcId="{634E8F25-F09C-4898-9944-22AC06FABDAC}" destId="{9F09DC28-C6FB-4C06-8B0F-1645DEF92151}" srcOrd="0" destOrd="0" presId="urn:microsoft.com/office/officeart/2005/8/layout/default"/>
    <dgm:cxn modelId="{A4B52A53-2399-4AE3-AA2E-E1F1F9DF4227}" srcId="{634E8F25-F09C-4898-9944-22AC06FABDAC}" destId="{D391A3B5-5DF2-4D8C-A36C-EE96072D6617}" srcOrd="3" destOrd="0" parTransId="{76F27ABC-2A6C-46FD-80C2-2B0A32A9D4A9}" sibTransId="{EA7735C4-EC20-41DA-A0F5-9C2E9B4C2CA5}"/>
    <dgm:cxn modelId="{E7B92757-A919-4148-BB17-D3486041CC2E}" srcId="{634E8F25-F09C-4898-9944-22AC06FABDAC}" destId="{478579EC-78B1-4CAA-846B-82CC924E1F35}" srcOrd="1" destOrd="0" parTransId="{58B2B63B-542D-44ED-9CBD-545BD0506155}" sibTransId="{7039E317-FD26-4751-A59D-445D7770B2B3}"/>
    <dgm:cxn modelId="{4867107B-8203-4465-8612-BCDC853B5EAB}" type="presOf" srcId="{D391A3B5-5DF2-4D8C-A36C-EE96072D6617}" destId="{A1667B59-04AC-40F5-BFBD-B29C5B73A729}" srcOrd="0" destOrd="0" presId="urn:microsoft.com/office/officeart/2005/8/layout/default"/>
    <dgm:cxn modelId="{7510B47C-817F-4550-A3DA-3AB56869AE60}" type="presOf" srcId="{CA5184E0-06EC-4382-B210-EDAD4EAD99DA}" destId="{7D45BD7C-F8E2-48CA-A406-FBCB7FBA1231}" srcOrd="0" destOrd="0" presId="urn:microsoft.com/office/officeart/2005/8/layout/default"/>
    <dgm:cxn modelId="{483DF590-5662-43D1-9A39-288F5E636249}" type="presOf" srcId="{D79AC64F-49B7-4CB7-8D81-FD389D3DBB0F}" destId="{28F021B6-F5AC-4140-975A-6D5AC4346520}" srcOrd="0" destOrd="0" presId="urn:microsoft.com/office/officeart/2005/8/layout/default"/>
    <dgm:cxn modelId="{86953DB6-940D-4191-804A-3F6869E6883D}" srcId="{634E8F25-F09C-4898-9944-22AC06FABDAC}" destId="{CA5184E0-06EC-4382-B210-EDAD4EAD99DA}" srcOrd="6" destOrd="0" parTransId="{F25A6654-7A3E-4866-BC1F-2C12B5ABB722}" sibTransId="{298DFB52-A89E-42E8-A056-30BE73E0CA39}"/>
    <dgm:cxn modelId="{68E5E8B8-BA5D-44F4-B494-6E7062B68073}" type="presOf" srcId="{B5F28E52-9832-4E02-B4B0-DAA171E2E895}" destId="{E4255622-2D0F-4B05-8E1B-D611A387CAB0}" srcOrd="0" destOrd="0" presId="urn:microsoft.com/office/officeart/2005/8/layout/default"/>
    <dgm:cxn modelId="{D61ABFBC-F510-424C-B3DF-BF0CC00757E5}" srcId="{634E8F25-F09C-4898-9944-22AC06FABDAC}" destId="{2FE14EE3-4724-4C71-9255-E0D6DC92D962}" srcOrd="2" destOrd="0" parTransId="{27B7AB10-0828-4431-9F62-28A5FC972112}" sibTransId="{9436AA89-17D0-433A-8115-1AD346B4106C}"/>
    <dgm:cxn modelId="{AF8967E1-3676-4A89-A6D8-9520DA699649}" srcId="{634E8F25-F09C-4898-9944-22AC06FABDAC}" destId="{39307C1F-8246-4E19-AE3F-C2B0557DCBA2}" srcOrd="4" destOrd="0" parTransId="{1618FB35-4844-4A3F-94E8-C1350729DFC8}" sibTransId="{C48815AB-237C-40CF-8CC2-CE9D4C7A7169}"/>
    <dgm:cxn modelId="{84AE8EE4-8D31-4137-BDA7-E56667487999}" type="presOf" srcId="{39307C1F-8246-4E19-AE3F-C2B0557DCBA2}" destId="{6754BC04-592F-43C1-8E0D-482ADE99D461}" srcOrd="0" destOrd="0" presId="urn:microsoft.com/office/officeart/2005/8/layout/default"/>
    <dgm:cxn modelId="{5E0F3EBA-8EE0-4F28-87C0-BF24A8CFC1D1}" type="presParOf" srcId="{9F09DC28-C6FB-4C06-8B0F-1645DEF92151}" destId="{E4255622-2D0F-4B05-8E1B-D611A387CAB0}" srcOrd="0" destOrd="0" presId="urn:microsoft.com/office/officeart/2005/8/layout/default"/>
    <dgm:cxn modelId="{5131976A-EF53-491B-B3D9-5EF1A5D814D5}" type="presParOf" srcId="{9F09DC28-C6FB-4C06-8B0F-1645DEF92151}" destId="{4DF02898-ABEC-4D28-BFD9-BB9675328613}" srcOrd="1" destOrd="0" presId="urn:microsoft.com/office/officeart/2005/8/layout/default"/>
    <dgm:cxn modelId="{CFA83FAC-4E35-4B7F-B138-4FEB54A5D42E}" type="presParOf" srcId="{9F09DC28-C6FB-4C06-8B0F-1645DEF92151}" destId="{F6CD63D4-86E0-4167-B66E-4B7833A57DE2}" srcOrd="2" destOrd="0" presId="urn:microsoft.com/office/officeart/2005/8/layout/default"/>
    <dgm:cxn modelId="{284F273A-1097-4320-8C04-0A5CE95584CB}" type="presParOf" srcId="{9F09DC28-C6FB-4C06-8B0F-1645DEF92151}" destId="{16780044-C8B9-4049-B272-0CBFFA4A73B0}" srcOrd="3" destOrd="0" presId="urn:microsoft.com/office/officeart/2005/8/layout/default"/>
    <dgm:cxn modelId="{E370DAB8-3B2F-4BBB-B69A-72D362EE31CC}" type="presParOf" srcId="{9F09DC28-C6FB-4C06-8B0F-1645DEF92151}" destId="{B5868382-D134-46AB-BE83-9E67E381A2EF}" srcOrd="4" destOrd="0" presId="urn:microsoft.com/office/officeart/2005/8/layout/default"/>
    <dgm:cxn modelId="{11E0B21A-F598-4CCA-8CD3-8FE10BD1FC39}" type="presParOf" srcId="{9F09DC28-C6FB-4C06-8B0F-1645DEF92151}" destId="{54CDC252-B035-4FA3-8CC6-FEB9E0C184DF}" srcOrd="5" destOrd="0" presId="urn:microsoft.com/office/officeart/2005/8/layout/default"/>
    <dgm:cxn modelId="{5D8A913C-77A6-4D1C-8132-5186F9300C50}" type="presParOf" srcId="{9F09DC28-C6FB-4C06-8B0F-1645DEF92151}" destId="{A1667B59-04AC-40F5-BFBD-B29C5B73A729}" srcOrd="6" destOrd="0" presId="urn:microsoft.com/office/officeart/2005/8/layout/default"/>
    <dgm:cxn modelId="{ACE0ED8E-4D18-4055-A092-7AB49614DAF8}" type="presParOf" srcId="{9F09DC28-C6FB-4C06-8B0F-1645DEF92151}" destId="{4C0C98B9-CEA2-4E0B-810E-21DEFFAD437D}" srcOrd="7" destOrd="0" presId="urn:microsoft.com/office/officeart/2005/8/layout/default"/>
    <dgm:cxn modelId="{20B7EF4D-AB10-446E-91F6-A40E5BBCECDF}" type="presParOf" srcId="{9F09DC28-C6FB-4C06-8B0F-1645DEF92151}" destId="{6754BC04-592F-43C1-8E0D-482ADE99D461}" srcOrd="8" destOrd="0" presId="urn:microsoft.com/office/officeart/2005/8/layout/default"/>
    <dgm:cxn modelId="{2568B3E4-148D-4A01-9511-B047CC5D4E09}" type="presParOf" srcId="{9F09DC28-C6FB-4C06-8B0F-1645DEF92151}" destId="{8FEA1106-8D5D-48A2-A22C-433DADA3E015}" srcOrd="9" destOrd="0" presId="urn:microsoft.com/office/officeart/2005/8/layout/default"/>
    <dgm:cxn modelId="{81CF82D9-1344-4BBC-8134-9BFD2BFDAF3E}" type="presParOf" srcId="{9F09DC28-C6FB-4C06-8B0F-1645DEF92151}" destId="{28F021B6-F5AC-4140-975A-6D5AC4346520}" srcOrd="10" destOrd="0" presId="urn:microsoft.com/office/officeart/2005/8/layout/default"/>
    <dgm:cxn modelId="{6A95C30F-DF1C-47BA-92BD-06385C168F15}" type="presParOf" srcId="{9F09DC28-C6FB-4C06-8B0F-1645DEF92151}" destId="{9349516C-8CCB-4E11-919E-B00A9C85AE8E}" srcOrd="11" destOrd="0" presId="urn:microsoft.com/office/officeart/2005/8/layout/default"/>
    <dgm:cxn modelId="{372812A0-BB21-448D-B4C9-3886F2AC0AA6}" type="presParOf" srcId="{9F09DC28-C6FB-4C06-8B0F-1645DEF92151}" destId="{7D45BD7C-F8E2-48CA-A406-FBCB7FBA1231}"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1B75B0-C330-4A14-ABD4-F2A43202FD2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AA4E8CE-1F15-4DAD-91BB-1A1312E19888}">
      <dgm:prSet/>
      <dgm:spPr/>
      <dgm:t>
        <a:bodyPr/>
        <a:lstStyle/>
        <a:p>
          <a:pPr>
            <a:lnSpc>
              <a:spcPct val="100000"/>
            </a:lnSpc>
          </a:pPr>
          <a:r>
            <a:rPr lang="en-GB" b="1"/>
            <a:t>It will be too hard, I wont know the answers</a:t>
          </a:r>
          <a:endParaRPr lang="en-US"/>
        </a:p>
      </dgm:t>
    </dgm:pt>
    <dgm:pt modelId="{2D3FCBDA-8AB8-49E0-9AA8-AA366B0CAC0B}" type="parTrans" cxnId="{CF4B1C2E-3F33-480A-BA50-72B84793D52A}">
      <dgm:prSet/>
      <dgm:spPr/>
      <dgm:t>
        <a:bodyPr/>
        <a:lstStyle/>
        <a:p>
          <a:endParaRPr lang="en-US"/>
        </a:p>
      </dgm:t>
    </dgm:pt>
    <dgm:pt modelId="{E673BA5F-D8A6-40E3-99DA-07041351CC2B}" type="sibTrans" cxnId="{CF4B1C2E-3F33-480A-BA50-72B84793D52A}">
      <dgm:prSet/>
      <dgm:spPr/>
      <dgm:t>
        <a:bodyPr/>
        <a:lstStyle/>
        <a:p>
          <a:endParaRPr lang="en-US"/>
        </a:p>
      </dgm:t>
    </dgm:pt>
    <dgm:pt modelId="{AA5ADB5A-60A5-4F05-8C05-759EDB55634E}">
      <dgm:prSet/>
      <dgm:spPr/>
      <dgm:t>
        <a:bodyPr/>
        <a:lstStyle/>
        <a:p>
          <a:pPr>
            <a:lnSpc>
              <a:spcPct val="100000"/>
            </a:lnSpc>
          </a:pPr>
          <a:r>
            <a:rPr lang="en-GB" b="1"/>
            <a:t>I’m going to panic and get it all wrong</a:t>
          </a:r>
          <a:endParaRPr lang="en-US"/>
        </a:p>
      </dgm:t>
    </dgm:pt>
    <dgm:pt modelId="{57836C95-50E4-4597-A3AD-8DDAB239AD08}" type="parTrans" cxnId="{928ECC74-45D2-420E-A3DA-067D14FAA0BC}">
      <dgm:prSet/>
      <dgm:spPr/>
      <dgm:t>
        <a:bodyPr/>
        <a:lstStyle/>
        <a:p>
          <a:endParaRPr lang="en-US"/>
        </a:p>
      </dgm:t>
    </dgm:pt>
    <dgm:pt modelId="{A7B38DA8-3857-4B27-A6DF-4AD836D57921}" type="sibTrans" cxnId="{928ECC74-45D2-420E-A3DA-067D14FAA0BC}">
      <dgm:prSet/>
      <dgm:spPr/>
      <dgm:t>
        <a:bodyPr/>
        <a:lstStyle/>
        <a:p>
          <a:endParaRPr lang="en-US"/>
        </a:p>
      </dgm:t>
    </dgm:pt>
    <dgm:pt modelId="{83B536B3-192F-4F45-A765-704C8A1A046E}">
      <dgm:prSet/>
      <dgm:spPr/>
      <dgm:t>
        <a:bodyPr/>
        <a:lstStyle/>
        <a:p>
          <a:pPr>
            <a:lnSpc>
              <a:spcPct val="100000"/>
            </a:lnSpc>
          </a:pPr>
          <a:r>
            <a:rPr lang="en-GB" b="1"/>
            <a:t>I’ll just fail, I’m trying,  but I’ll fail</a:t>
          </a:r>
          <a:endParaRPr lang="en-US"/>
        </a:p>
      </dgm:t>
    </dgm:pt>
    <dgm:pt modelId="{320C0210-0C4C-44E3-9FB2-0B393B170DDC}" type="parTrans" cxnId="{B386BD14-52CD-496F-AA60-AAC1589C6845}">
      <dgm:prSet/>
      <dgm:spPr/>
      <dgm:t>
        <a:bodyPr/>
        <a:lstStyle/>
        <a:p>
          <a:endParaRPr lang="en-US"/>
        </a:p>
      </dgm:t>
    </dgm:pt>
    <dgm:pt modelId="{F4329617-0539-4847-B49F-A3B4B24B62D8}" type="sibTrans" cxnId="{B386BD14-52CD-496F-AA60-AAC1589C6845}">
      <dgm:prSet/>
      <dgm:spPr/>
      <dgm:t>
        <a:bodyPr/>
        <a:lstStyle/>
        <a:p>
          <a:endParaRPr lang="en-US"/>
        </a:p>
      </dgm:t>
    </dgm:pt>
    <dgm:pt modelId="{A509AF60-6D1C-4ED8-8455-083C9BB53CDB}" type="pres">
      <dgm:prSet presAssocID="{9D1B75B0-C330-4A14-ABD4-F2A43202FD2A}" presName="root" presStyleCnt="0">
        <dgm:presLayoutVars>
          <dgm:dir/>
          <dgm:resizeHandles val="exact"/>
        </dgm:presLayoutVars>
      </dgm:prSet>
      <dgm:spPr/>
    </dgm:pt>
    <dgm:pt modelId="{6B17B455-10E2-4DFE-A35B-02AD9238AAF9}" type="pres">
      <dgm:prSet presAssocID="{8AA4E8CE-1F15-4DAD-91BB-1A1312E19888}" presName="compNode" presStyleCnt="0"/>
      <dgm:spPr/>
    </dgm:pt>
    <dgm:pt modelId="{A407901E-8CDC-496C-A644-413946E738E6}" type="pres">
      <dgm:prSet presAssocID="{8AA4E8CE-1F15-4DAD-91BB-1A1312E19888}" presName="bgRect" presStyleLbl="bgShp" presStyleIdx="0" presStyleCnt="3"/>
      <dgm:spPr/>
    </dgm:pt>
    <dgm:pt modelId="{26E7E6FB-978B-40D0-BCAC-A49CFF25974E}" type="pres">
      <dgm:prSet presAssocID="{8AA4E8CE-1F15-4DAD-91BB-1A1312E1988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onfused Person"/>
        </a:ext>
      </dgm:extLst>
    </dgm:pt>
    <dgm:pt modelId="{05818D62-6219-41F1-B823-5F5BE6FA9E9E}" type="pres">
      <dgm:prSet presAssocID="{8AA4E8CE-1F15-4DAD-91BB-1A1312E19888}" presName="spaceRect" presStyleCnt="0"/>
      <dgm:spPr/>
    </dgm:pt>
    <dgm:pt modelId="{CFEBBDDC-89B8-4150-B7E5-A7454D188E9E}" type="pres">
      <dgm:prSet presAssocID="{8AA4E8CE-1F15-4DAD-91BB-1A1312E19888}" presName="parTx" presStyleLbl="revTx" presStyleIdx="0" presStyleCnt="3">
        <dgm:presLayoutVars>
          <dgm:chMax val="0"/>
          <dgm:chPref val="0"/>
        </dgm:presLayoutVars>
      </dgm:prSet>
      <dgm:spPr/>
    </dgm:pt>
    <dgm:pt modelId="{006B3659-6EAB-49D8-97BA-B2D36A2769E0}" type="pres">
      <dgm:prSet presAssocID="{E673BA5F-D8A6-40E3-99DA-07041351CC2B}" presName="sibTrans" presStyleCnt="0"/>
      <dgm:spPr/>
    </dgm:pt>
    <dgm:pt modelId="{056C855E-6F9E-44B1-A222-8EC9C1183962}" type="pres">
      <dgm:prSet presAssocID="{AA5ADB5A-60A5-4F05-8C05-759EDB55634E}" presName="compNode" presStyleCnt="0"/>
      <dgm:spPr/>
    </dgm:pt>
    <dgm:pt modelId="{34BA4AF7-5D59-4FF1-8452-921E45D9B6FB}" type="pres">
      <dgm:prSet presAssocID="{AA5ADB5A-60A5-4F05-8C05-759EDB55634E}" presName="bgRect" presStyleLbl="bgShp" presStyleIdx="1" presStyleCnt="3"/>
      <dgm:spPr/>
    </dgm:pt>
    <dgm:pt modelId="{709F2A6B-BD10-462E-B3D1-9BD7883771A0}" type="pres">
      <dgm:prSet presAssocID="{AA5ADB5A-60A5-4F05-8C05-759EDB55634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Run"/>
        </a:ext>
      </dgm:extLst>
    </dgm:pt>
    <dgm:pt modelId="{938DCE0A-E395-4C58-A5D1-57D126D8987D}" type="pres">
      <dgm:prSet presAssocID="{AA5ADB5A-60A5-4F05-8C05-759EDB55634E}" presName="spaceRect" presStyleCnt="0"/>
      <dgm:spPr/>
    </dgm:pt>
    <dgm:pt modelId="{5DEC4EC8-84E5-42BD-BDCC-435694FA0A30}" type="pres">
      <dgm:prSet presAssocID="{AA5ADB5A-60A5-4F05-8C05-759EDB55634E}" presName="parTx" presStyleLbl="revTx" presStyleIdx="1" presStyleCnt="3">
        <dgm:presLayoutVars>
          <dgm:chMax val="0"/>
          <dgm:chPref val="0"/>
        </dgm:presLayoutVars>
      </dgm:prSet>
      <dgm:spPr/>
    </dgm:pt>
    <dgm:pt modelId="{88188AD8-DF67-4199-A74D-E420C7CFB58C}" type="pres">
      <dgm:prSet presAssocID="{A7B38DA8-3857-4B27-A6DF-4AD836D57921}" presName="sibTrans" presStyleCnt="0"/>
      <dgm:spPr/>
    </dgm:pt>
    <dgm:pt modelId="{8909B831-0444-4E69-AC58-1CAC91FF90CA}" type="pres">
      <dgm:prSet presAssocID="{83B536B3-192F-4F45-A765-704C8A1A046E}" presName="compNode" presStyleCnt="0"/>
      <dgm:spPr/>
    </dgm:pt>
    <dgm:pt modelId="{27ADF2C9-325B-4069-9116-B278AF6FBC16}" type="pres">
      <dgm:prSet presAssocID="{83B536B3-192F-4F45-A765-704C8A1A046E}" presName="bgRect" presStyleLbl="bgShp" presStyleIdx="2" presStyleCnt="3"/>
      <dgm:spPr/>
    </dgm:pt>
    <dgm:pt modelId="{92F00D17-A137-4942-93FD-CA7BF8D0090B}" type="pres">
      <dgm:prSet presAssocID="{83B536B3-192F-4F45-A765-704C8A1A046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onfused Face with No Fill"/>
        </a:ext>
      </dgm:extLst>
    </dgm:pt>
    <dgm:pt modelId="{BDCAC7CB-009A-4691-8ED4-691C3F16B7A2}" type="pres">
      <dgm:prSet presAssocID="{83B536B3-192F-4F45-A765-704C8A1A046E}" presName="spaceRect" presStyleCnt="0"/>
      <dgm:spPr/>
    </dgm:pt>
    <dgm:pt modelId="{15F306A4-80AB-43F0-95B2-FD326A27E74B}" type="pres">
      <dgm:prSet presAssocID="{83B536B3-192F-4F45-A765-704C8A1A046E}" presName="parTx" presStyleLbl="revTx" presStyleIdx="2" presStyleCnt="3">
        <dgm:presLayoutVars>
          <dgm:chMax val="0"/>
          <dgm:chPref val="0"/>
        </dgm:presLayoutVars>
      </dgm:prSet>
      <dgm:spPr/>
    </dgm:pt>
  </dgm:ptLst>
  <dgm:cxnLst>
    <dgm:cxn modelId="{B386BD14-52CD-496F-AA60-AAC1589C6845}" srcId="{9D1B75B0-C330-4A14-ABD4-F2A43202FD2A}" destId="{83B536B3-192F-4F45-A765-704C8A1A046E}" srcOrd="2" destOrd="0" parTransId="{320C0210-0C4C-44E3-9FB2-0B393B170DDC}" sibTransId="{F4329617-0539-4847-B49F-A3B4B24B62D8}"/>
    <dgm:cxn modelId="{CF4B1C2E-3F33-480A-BA50-72B84793D52A}" srcId="{9D1B75B0-C330-4A14-ABD4-F2A43202FD2A}" destId="{8AA4E8CE-1F15-4DAD-91BB-1A1312E19888}" srcOrd="0" destOrd="0" parTransId="{2D3FCBDA-8AB8-49E0-9AA8-AA366B0CAC0B}" sibTransId="{E673BA5F-D8A6-40E3-99DA-07041351CC2B}"/>
    <dgm:cxn modelId="{928ECC74-45D2-420E-A3DA-067D14FAA0BC}" srcId="{9D1B75B0-C330-4A14-ABD4-F2A43202FD2A}" destId="{AA5ADB5A-60A5-4F05-8C05-759EDB55634E}" srcOrd="1" destOrd="0" parTransId="{57836C95-50E4-4597-A3AD-8DDAB239AD08}" sibTransId="{A7B38DA8-3857-4B27-A6DF-4AD836D57921}"/>
    <dgm:cxn modelId="{69F5B057-6368-426A-9492-221B36BE31FB}" type="presOf" srcId="{9D1B75B0-C330-4A14-ABD4-F2A43202FD2A}" destId="{A509AF60-6D1C-4ED8-8455-083C9BB53CDB}" srcOrd="0" destOrd="0" presId="urn:microsoft.com/office/officeart/2018/2/layout/IconVerticalSolidList"/>
    <dgm:cxn modelId="{6D9A939B-90D2-45CF-A0DA-0445C55770AB}" type="presOf" srcId="{8AA4E8CE-1F15-4DAD-91BB-1A1312E19888}" destId="{CFEBBDDC-89B8-4150-B7E5-A7454D188E9E}" srcOrd="0" destOrd="0" presId="urn:microsoft.com/office/officeart/2018/2/layout/IconVerticalSolidList"/>
    <dgm:cxn modelId="{26AB00A5-EB02-4EA2-ABF6-8CABB1948C55}" type="presOf" srcId="{AA5ADB5A-60A5-4F05-8C05-759EDB55634E}" destId="{5DEC4EC8-84E5-42BD-BDCC-435694FA0A30}" srcOrd="0" destOrd="0" presId="urn:microsoft.com/office/officeart/2018/2/layout/IconVerticalSolidList"/>
    <dgm:cxn modelId="{72FB85D1-24FD-4BBE-9DEC-FF16E4572B88}" type="presOf" srcId="{83B536B3-192F-4F45-A765-704C8A1A046E}" destId="{15F306A4-80AB-43F0-95B2-FD326A27E74B}" srcOrd="0" destOrd="0" presId="urn:microsoft.com/office/officeart/2018/2/layout/IconVerticalSolidList"/>
    <dgm:cxn modelId="{38A2B8EB-934A-4492-BC6C-86B230B5211F}" type="presParOf" srcId="{A509AF60-6D1C-4ED8-8455-083C9BB53CDB}" destId="{6B17B455-10E2-4DFE-A35B-02AD9238AAF9}" srcOrd="0" destOrd="0" presId="urn:microsoft.com/office/officeart/2018/2/layout/IconVerticalSolidList"/>
    <dgm:cxn modelId="{EEBC8E78-FCBF-4979-B486-517FF82A949E}" type="presParOf" srcId="{6B17B455-10E2-4DFE-A35B-02AD9238AAF9}" destId="{A407901E-8CDC-496C-A644-413946E738E6}" srcOrd="0" destOrd="0" presId="urn:microsoft.com/office/officeart/2018/2/layout/IconVerticalSolidList"/>
    <dgm:cxn modelId="{2123F5AB-103C-46B0-9EB5-89C24D278533}" type="presParOf" srcId="{6B17B455-10E2-4DFE-A35B-02AD9238AAF9}" destId="{26E7E6FB-978B-40D0-BCAC-A49CFF25974E}" srcOrd="1" destOrd="0" presId="urn:microsoft.com/office/officeart/2018/2/layout/IconVerticalSolidList"/>
    <dgm:cxn modelId="{F0F61902-1D3E-4E6A-8D51-567F4C036D67}" type="presParOf" srcId="{6B17B455-10E2-4DFE-A35B-02AD9238AAF9}" destId="{05818D62-6219-41F1-B823-5F5BE6FA9E9E}" srcOrd="2" destOrd="0" presId="urn:microsoft.com/office/officeart/2018/2/layout/IconVerticalSolidList"/>
    <dgm:cxn modelId="{D77B6235-8971-4656-A5C1-6F984D5BFC75}" type="presParOf" srcId="{6B17B455-10E2-4DFE-A35B-02AD9238AAF9}" destId="{CFEBBDDC-89B8-4150-B7E5-A7454D188E9E}" srcOrd="3" destOrd="0" presId="urn:microsoft.com/office/officeart/2018/2/layout/IconVerticalSolidList"/>
    <dgm:cxn modelId="{F361351C-7E6B-472D-849B-1AD060BE5E20}" type="presParOf" srcId="{A509AF60-6D1C-4ED8-8455-083C9BB53CDB}" destId="{006B3659-6EAB-49D8-97BA-B2D36A2769E0}" srcOrd="1" destOrd="0" presId="urn:microsoft.com/office/officeart/2018/2/layout/IconVerticalSolidList"/>
    <dgm:cxn modelId="{7682F342-CF39-461C-91CF-D2A9228909A6}" type="presParOf" srcId="{A509AF60-6D1C-4ED8-8455-083C9BB53CDB}" destId="{056C855E-6F9E-44B1-A222-8EC9C1183962}" srcOrd="2" destOrd="0" presId="urn:microsoft.com/office/officeart/2018/2/layout/IconVerticalSolidList"/>
    <dgm:cxn modelId="{6688F5C4-395B-4FCD-8DC4-B777B1C4E9B8}" type="presParOf" srcId="{056C855E-6F9E-44B1-A222-8EC9C1183962}" destId="{34BA4AF7-5D59-4FF1-8452-921E45D9B6FB}" srcOrd="0" destOrd="0" presId="urn:microsoft.com/office/officeart/2018/2/layout/IconVerticalSolidList"/>
    <dgm:cxn modelId="{9F3FB21A-AFDA-497D-95AF-85B2CB43A9FD}" type="presParOf" srcId="{056C855E-6F9E-44B1-A222-8EC9C1183962}" destId="{709F2A6B-BD10-462E-B3D1-9BD7883771A0}" srcOrd="1" destOrd="0" presId="urn:microsoft.com/office/officeart/2018/2/layout/IconVerticalSolidList"/>
    <dgm:cxn modelId="{69DC7434-2CEF-48FB-B2EA-A35A89094EAA}" type="presParOf" srcId="{056C855E-6F9E-44B1-A222-8EC9C1183962}" destId="{938DCE0A-E395-4C58-A5D1-57D126D8987D}" srcOrd="2" destOrd="0" presId="urn:microsoft.com/office/officeart/2018/2/layout/IconVerticalSolidList"/>
    <dgm:cxn modelId="{2769F54E-8F8E-4567-8D3E-3E1620917754}" type="presParOf" srcId="{056C855E-6F9E-44B1-A222-8EC9C1183962}" destId="{5DEC4EC8-84E5-42BD-BDCC-435694FA0A30}" srcOrd="3" destOrd="0" presId="urn:microsoft.com/office/officeart/2018/2/layout/IconVerticalSolidList"/>
    <dgm:cxn modelId="{72DA7843-827F-4E1D-B332-D5AE4F1B48D5}" type="presParOf" srcId="{A509AF60-6D1C-4ED8-8455-083C9BB53CDB}" destId="{88188AD8-DF67-4199-A74D-E420C7CFB58C}" srcOrd="3" destOrd="0" presId="urn:microsoft.com/office/officeart/2018/2/layout/IconVerticalSolidList"/>
    <dgm:cxn modelId="{82837B5B-E1AB-4DD6-B345-863B5D2605AC}" type="presParOf" srcId="{A509AF60-6D1C-4ED8-8455-083C9BB53CDB}" destId="{8909B831-0444-4E69-AC58-1CAC91FF90CA}" srcOrd="4" destOrd="0" presId="urn:microsoft.com/office/officeart/2018/2/layout/IconVerticalSolidList"/>
    <dgm:cxn modelId="{EAE8F395-EF16-4103-B7F4-9F02DF5C8CD7}" type="presParOf" srcId="{8909B831-0444-4E69-AC58-1CAC91FF90CA}" destId="{27ADF2C9-325B-4069-9116-B278AF6FBC16}" srcOrd="0" destOrd="0" presId="urn:microsoft.com/office/officeart/2018/2/layout/IconVerticalSolidList"/>
    <dgm:cxn modelId="{373905FA-7CB7-4F99-8B4C-55C2143B5874}" type="presParOf" srcId="{8909B831-0444-4E69-AC58-1CAC91FF90CA}" destId="{92F00D17-A137-4942-93FD-CA7BF8D0090B}" srcOrd="1" destOrd="0" presId="urn:microsoft.com/office/officeart/2018/2/layout/IconVerticalSolidList"/>
    <dgm:cxn modelId="{B46FF7B0-6A9B-4821-9B6E-EB471BA8D9A8}" type="presParOf" srcId="{8909B831-0444-4E69-AC58-1CAC91FF90CA}" destId="{BDCAC7CB-009A-4691-8ED4-691C3F16B7A2}" srcOrd="2" destOrd="0" presId="urn:microsoft.com/office/officeart/2018/2/layout/IconVerticalSolidList"/>
    <dgm:cxn modelId="{9099FE33-79F1-4527-A7B7-58FF80E70452}" type="presParOf" srcId="{8909B831-0444-4E69-AC58-1CAC91FF90CA}" destId="{15F306A4-80AB-43F0-95B2-FD326A27E74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255622-2D0F-4B05-8E1B-D611A387CAB0}">
      <dsp:nvSpPr>
        <dsp:cNvPr id="0" name=""/>
        <dsp:cNvSpPr/>
      </dsp:nvSpPr>
      <dsp:spPr>
        <a:xfrm>
          <a:off x="3303" y="607872"/>
          <a:ext cx="2620382" cy="1572229"/>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t>Generalised Anxiety Disorder: </a:t>
          </a:r>
          <a:r>
            <a:rPr lang="en-GB" sz="2400" kern="1200" dirty="0"/>
            <a:t> intense worrying most days</a:t>
          </a:r>
          <a:endParaRPr lang="en-US" sz="2400" kern="1200" dirty="0"/>
        </a:p>
      </dsp:txBody>
      <dsp:txXfrm>
        <a:off x="3303" y="607872"/>
        <a:ext cx="2620382" cy="1572229"/>
      </dsp:txXfrm>
    </dsp:sp>
    <dsp:sp modelId="{F6CD63D4-86E0-4167-B66E-4B7833A57DE2}">
      <dsp:nvSpPr>
        <dsp:cNvPr id="0" name=""/>
        <dsp:cNvSpPr/>
      </dsp:nvSpPr>
      <dsp:spPr>
        <a:xfrm>
          <a:off x="2885723" y="607872"/>
          <a:ext cx="2620382" cy="1572229"/>
        </a:xfrm>
        <a:prstGeom prst="rect">
          <a:avLst/>
        </a:prstGeom>
        <a:solidFill>
          <a:schemeClr val="accent2">
            <a:hueOff val="6506"/>
            <a:satOff val="-4479"/>
            <a:lumOff val="-114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1" kern="1200" dirty="0"/>
            <a:t>Panic Attacks</a:t>
          </a:r>
          <a:endParaRPr lang="en-US" sz="2800" kern="1200" dirty="0"/>
        </a:p>
      </dsp:txBody>
      <dsp:txXfrm>
        <a:off x="2885723" y="607872"/>
        <a:ext cx="2620382" cy="1572229"/>
      </dsp:txXfrm>
    </dsp:sp>
    <dsp:sp modelId="{B5868382-D134-46AB-BE83-9E67E381A2EF}">
      <dsp:nvSpPr>
        <dsp:cNvPr id="0" name=""/>
        <dsp:cNvSpPr/>
      </dsp:nvSpPr>
      <dsp:spPr>
        <a:xfrm>
          <a:off x="5768144" y="607872"/>
          <a:ext cx="2620382" cy="1572229"/>
        </a:xfrm>
        <a:prstGeom prst="rect">
          <a:avLst/>
        </a:prstGeom>
        <a:solidFill>
          <a:schemeClr val="accent2">
            <a:hueOff val="13013"/>
            <a:satOff val="-8959"/>
            <a:lumOff val="-22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1" kern="1200" dirty="0"/>
            <a:t>Specific Phobias: </a:t>
          </a:r>
          <a:r>
            <a:rPr lang="en-GB" sz="2800" kern="1200" dirty="0"/>
            <a:t>dark, vomiting needles</a:t>
          </a:r>
          <a:endParaRPr lang="en-US" sz="2800" kern="1200" dirty="0"/>
        </a:p>
      </dsp:txBody>
      <dsp:txXfrm>
        <a:off x="5768144" y="607872"/>
        <a:ext cx="2620382" cy="1572229"/>
      </dsp:txXfrm>
    </dsp:sp>
    <dsp:sp modelId="{A1667B59-04AC-40F5-BFBD-B29C5B73A729}">
      <dsp:nvSpPr>
        <dsp:cNvPr id="0" name=""/>
        <dsp:cNvSpPr/>
      </dsp:nvSpPr>
      <dsp:spPr>
        <a:xfrm>
          <a:off x="8650565" y="607872"/>
          <a:ext cx="2620382" cy="1572229"/>
        </a:xfrm>
        <a:prstGeom prst="rect">
          <a:avLst/>
        </a:prstGeom>
        <a:solidFill>
          <a:schemeClr val="accent2">
            <a:hueOff val="19519"/>
            <a:satOff val="-13438"/>
            <a:lumOff val="-343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t>Complex Phobias: </a:t>
          </a:r>
          <a:r>
            <a:rPr lang="en-GB" sz="2400" kern="1200" dirty="0"/>
            <a:t>social phobia agoraphobia</a:t>
          </a:r>
          <a:endParaRPr lang="en-US" sz="2400" kern="1200" dirty="0"/>
        </a:p>
      </dsp:txBody>
      <dsp:txXfrm>
        <a:off x="8650565" y="607872"/>
        <a:ext cx="2620382" cy="1572229"/>
      </dsp:txXfrm>
    </dsp:sp>
    <dsp:sp modelId="{6754BC04-592F-43C1-8E0D-482ADE99D461}">
      <dsp:nvSpPr>
        <dsp:cNvPr id="0" name=""/>
        <dsp:cNvSpPr/>
      </dsp:nvSpPr>
      <dsp:spPr>
        <a:xfrm>
          <a:off x="1444513" y="2442140"/>
          <a:ext cx="2620382" cy="1572229"/>
        </a:xfrm>
        <a:prstGeom prst="rect">
          <a:avLst/>
        </a:prstGeom>
        <a:solidFill>
          <a:schemeClr val="accent2">
            <a:hueOff val="26025"/>
            <a:satOff val="-17917"/>
            <a:lumOff val="-457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b="1" kern="1200" dirty="0"/>
            <a:t>Separation Anxiety</a:t>
          </a:r>
          <a:endParaRPr lang="en-US" sz="3100" kern="1200" dirty="0"/>
        </a:p>
      </dsp:txBody>
      <dsp:txXfrm>
        <a:off x="1444513" y="2442140"/>
        <a:ext cx="2620382" cy="1572229"/>
      </dsp:txXfrm>
    </dsp:sp>
    <dsp:sp modelId="{28F021B6-F5AC-4140-975A-6D5AC4346520}">
      <dsp:nvSpPr>
        <dsp:cNvPr id="0" name=""/>
        <dsp:cNvSpPr/>
      </dsp:nvSpPr>
      <dsp:spPr>
        <a:xfrm>
          <a:off x="4326934" y="2442140"/>
          <a:ext cx="2620382" cy="1572229"/>
        </a:xfrm>
        <a:prstGeom prst="rect">
          <a:avLst/>
        </a:prstGeom>
        <a:solidFill>
          <a:schemeClr val="accent2">
            <a:hueOff val="32532"/>
            <a:satOff val="-22397"/>
            <a:lumOff val="-571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b="1" kern="1200"/>
            <a:t>Health Anxiety</a:t>
          </a:r>
          <a:endParaRPr lang="en-US" sz="3100" kern="1200"/>
        </a:p>
      </dsp:txBody>
      <dsp:txXfrm>
        <a:off x="4326934" y="2442140"/>
        <a:ext cx="2620382" cy="1572229"/>
      </dsp:txXfrm>
    </dsp:sp>
    <dsp:sp modelId="{7D45BD7C-F8E2-48CA-A406-FBCB7FBA1231}">
      <dsp:nvSpPr>
        <dsp:cNvPr id="0" name=""/>
        <dsp:cNvSpPr/>
      </dsp:nvSpPr>
      <dsp:spPr>
        <a:xfrm>
          <a:off x="7209355" y="2442140"/>
          <a:ext cx="2620382" cy="1572229"/>
        </a:xfrm>
        <a:prstGeom prst="rect">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b="1" kern="1200"/>
            <a:t>Obsessive Compulsive Disorder</a:t>
          </a:r>
          <a:endParaRPr lang="en-US" sz="3100" kern="1200"/>
        </a:p>
      </dsp:txBody>
      <dsp:txXfrm>
        <a:off x="7209355" y="2442140"/>
        <a:ext cx="2620382" cy="15722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07901E-8CDC-496C-A644-413946E738E6}">
      <dsp:nvSpPr>
        <dsp:cNvPr id="0" name=""/>
        <dsp:cNvSpPr/>
      </dsp:nvSpPr>
      <dsp:spPr>
        <a:xfrm>
          <a:off x="0" y="412"/>
          <a:ext cx="5119970" cy="96496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E7E6FB-978B-40D0-BCAC-A49CFF25974E}">
      <dsp:nvSpPr>
        <dsp:cNvPr id="0" name=""/>
        <dsp:cNvSpPr/>
      </dsp:nvSpPr>
      <dsp:spPr>
        <a:xfrm>
          <a:off x="291901" y="217529"/>
          <a:ext cx="530730" cy="5307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BBDDC-89B8-4150-B7E5-A7454D188E9E}">
      <dsp:nvSpPr>
        <dsp:cNvPr id="0" name=""/>
        <dsp:cNvSpPr/>
      </dsp:nvSpPr>
      <dsp:spPr>
        <a:xfrm>
          <a:off x="1114533" y="412"/>
          <a:ext cx="4005436" cy="964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125" tIns="102125" rIns="102125" bIns="102125" numCol="1" spcCol="1270" anchor="ctr" anchorCtr="0">
          <a:noAutofit/>
        </a:bodyPr>
        <a:lstStyle/>
        <a:p>
          <a:pPr marL="0" lvl="0" indent="0" algn="l" defTabSz="1066800">
            <a:lnSpc>
              <a:spcPct val="100000"/>
            </a:lnSpc>
            <a:spcBef>
              <a:spcPct val="0"/>
            </a:spcBef>
            <a:spcAft>
              <a:spcPct val="35000"/>
            </a:spcAft>
            <a:buNone/>
          </a:pPr>
          <a:r>
            <a:rPr lang="en-GB" sz="2400" b="1" kern="1200"/>
            <a:t>It will be too hard, I wont know the answers</a:t>
          </a:r>
          <a:endParaRPr lang="en-US" sz="2400" kern="1200"/>
        </a:p>
      </dsp:txBody>
      <dsp:txXfrm>
        <a:off x="1114533" y="412"/>
        <a:ext cx="4005436" cy="964964"/>
      </dsp:txXfrm>
    </dsp:sp>
    <dsp:sp modelId="{34BA4AF7-5D59-4FF1-8452-921E45D9B6FB}">
      <dsp:nvSpPr>
        <dsp:cNvPr id="0" name=""/>
        <dsp:cNvSpPr/>
      </dsp:nvSpPr>
      <dsp:spPr>
        <a:xfrm>
          <a:off x="0" y="1206617"/>
          <a:ext cx="5119970" cy="96496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9F2A6B-BD10-462E-B3D1-9BD7883771A0}">
      <dsp:nvSpPr>
        <dsp:cNvPr id="0" name=""/>
        <dsp:cNvSpPr/>
      </dsp:nvSpPr>
      <dsp:spPr>
        <a:xfrm>
          <a:off x="291901" y="1423734"/>
          <a:ext cx="530730" cy="5307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EC4EC8-84E5-42BD-BDCC-435694FA0A30}">
      <dsp:nvSpPr>
        <dsp:cNvPr id="0" name=""/>
        <dsp:cNvSpPr/>
      </dsp:nvSpPr>
      <dsp:spPr>
        <a:xfrm>
          <a:off x="1114533" y="1206617"/>
          <a:ext cx="4005436" cy="964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125" tIns="102125" rIns="102125" bIns="102125" numCol="1" spcCol="1270" anchor="ctr" anchorCtr="0">
          <a:noAutofit/>
        </a:bodyPr>
        <a:lstStyle/>
        <a:p>
          <a:pPr marL="0" lvl="0" indent="0" algn="l" defTabSz="1066800">
            <a:lnSpc>
              <a:spcPct val="100000"/>
            </a:lnSpc>
            <a:spcBef>
              <a:spcPct val="0"/>
            </a:spcBef>
            <a:spcAft>
              <a:spcPct val="35000"/>
            </a:spcAft>
            <a:buNone/>
          </a:pPr>
          <a:r>
            <a:rPr lang="en-GB" sz="2400" b="1" kern="1200"/>
            <a:t>I’m going to panic and get it all wrong</a:t>
          </a:r>
          <a:endParaRPr lang="en-US" sz="2400" kern="1200"/>
        </a:p>
      </dsp:txBody>
      <dsp:txXfrm>
        <a:off x="1114533" y="1206617"/>
        <a:ext cx="4005436" cy="964964"/>
      </dsp:txXfrm>
    </dsp:sp>
    <dsp:sp modelId="{27ADF2C9-325B-4069-9116-B278AF6FBC16}">
      <dsp:nvSpPr>
        <dsp:cNvPr id="0" name=""/>
        <dsp:cNvSpPr/>
      </dsp:nvSpPr>
      <dsp:spPr>
        <a:xfrm>
          <a:off x="0" y="2412823"/>
          <a:ext cx="5119970" cy="96496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F00D17-A137-4942-93FD-CA7BF8D0090B}">
      <dsp:nvSpPr>
        <dsp:cNvPr id="0" name=""/>
        <dsp:cNvSpPr/>
      </dsp:nvSpPr>
      <dsp:spPr>
        <a:xfrm>
          <a:off x="291901" y="2629940"/>
          <a:ext cx="530730" cy="5307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F306A4-80AB-43F0-95B2-FD326A27E74B}">
      <dsp:nvSpPr>
        <dsp:cNvPr id="0" name=""/>
        <dsp:cNvSpPr/>
      </dsp:nvSpPr>
      <dsp:spPr>
        <a:xfrm>
          <a:off x="1114533" y="2412823"/>
          <a:ext cx="4005436" cy="964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125" tIns="102125" rIns="102125" bIns="102125" numCol="1" spcCol="1270" anchor="ctr" anchorCtr="0">
          <a:noAutofit/>
        </a:bodyPr>
        <a:lstStyle/>
        <a:p>
          <a:pPr marL="0" lvl="0" indent="0" algn="l" defTabSz="1066800">
            <a:lnSpc>
              <a:spcPct val="100000"/>
            </a:lnSpc>
            <a:spcBef>
              <a:spcPct val="0"/>
            </a:spcBef>
            <a:spcAft>
              <a:spcPct val="35000"/>
            </a:spcAft>
            <a:buNone/>
          </a:pPr>
          <a:r>
            <a:rPr lang="en-GB" sz="2400" b="1" kern="1200"/>
            <a:t>I’ll just fail, I’m trying,  but I’ll fail</a:t>
          </a:r>
          <a:endParaRPr lang="en-US" sz="2400" kern="1200"/>
        </a:p>
      </dsp:txBody>
      <dsp:txXfrm>
        <a:off x="1114533" y="2412823"/>
        <a:ext cx="4005436" cy="96496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9F6C31-9DD8-4C3A-B595-9228862EFD01}" type="datetimeFigureOut">
              <a:rPr lang="en-GB" smtClean="0"/>
              <a:t>17/01/2024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2C902B-E654-4982-AEB4-F3641361AF20}" type="slidenum">
              <a:rPr lang="en-GB" smtClean="0"/>
              <a:t>‹#›</a:t>
            </a:fld>
            <a:endParaRPr lang="en-GB"/>
          </a:p>
        </p:txBody>
      </p:sp>
    </p:spTree>
    <p:extLst>
      <p:ext uri="{BB962C8B-B14F-4D97-AF65-F5344CB8AC3E}">
        <p14:creationId xmlns:p14="http://schemas.microsoft.com/office/powerpoint/2010/main" val="1259623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02C902B-E654-4982-AEB4-F3641361AF20}" type="slidenum">
              <a:rPr lang="en-GB" smtClean="0"/>
              <a:t>25</a:t>
            </a:fld>
            <a:endParaRPr lang="en-GB"/>
          </a:p>
        </p:txBody>
      </p:sp>
    </p:spTree>
    <p:extLst>
      <p:ext uri="{BB962C8B-B14F-4D97-AF65-F5344CB8AC3E}">
        <p14:creationId xmlns:p14="http://schemas.microsoft.com/office/powerpoint/2010/main" val="3765780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3966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3159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85116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2630721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9921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2190228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36115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02496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1/17/2024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6364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61BEF0D-F0BB-DE4B-95CE-6DB70DBA9567}" type="datetimeFigureOut">
              <a:rPr lang="en-US" smtClean="0"/>
              <a:pPr/>
              <a:t>1/17/2024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67335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02985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1BEF0D-F0BB-DE4B-95CE-6DB70DBA9567}" type="datetimeFigureOut">
              <a:rPr lang="en-US" smtClean="0"/>
              <a:pPr/>
              <a:t>1/17/2024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6706602"/>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6.jpeg"/><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hyperlink" Target="https://pxhere.com/en/photo/1596602"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tel:03444%20775%20774" TargetMode="External"/><Relationship Id="rId2" Type="http://schemas.openxmlformats.org/officeDocument/2006/relationships/hyperlink" Target="https://www.anxietyuk.org.uk/get-help/live-chat/" TargetMode="External"/><Relationship Id="rId1" Type="http://schemas.openxmlformats.org/officeDocument/2006/relationships/slideLayout" Target="../slideLayouts/slideLayout1.xml"/><Relationship Id="rId5" Type="http://schemas.openxmlformats.org/officeDocument/2006/relationships/hyperlink" Target="mailto:support@anxietyuk.org.uk" TargetMode="External"/><Relationship Id="rId4" Type="http://schemas.openxmlformats.org/officeDocument/2006/relationships/hyperlink" Target="sms:07537%20416%20905"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youngminds.org.uk/contact-us/parents-helpline-enquiries/" TargetMode="External"/><Relationship Id="rId2" Type="http://schemas.openxmlformats.org/officeDocument/2006/relationships/hyperlink" Target="https://www.youngminds.org.uk/parent/parents-a-z-mental-health-guide/" TargetMode="External"/><Relationship Id="rId1" Type="http://schemas.openxmlformats.org/officeDocument/2006/relationships/slideLayout" Target="../slideLayouts/slideLayout1.xml"/><Relationship Id="rId5" Type="http://schemas.openxmlformats.org/officeDocument/2006/relationships/hyperlink" Target="https://www.youtube.com/user/pookyknightsmith" TargetMode="External"/><Relationship Id="rId4" Type="http://schemas.openxmlformats.org/officeDocument/2006/relationships/hyperlink" Target="https://youngminds.org.uk/find-help/for-parents/parents-helpline/#parents-webchat"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camhs.mpft.nhs.uk/south-staffordshire/self-referral-mental-health-support" TargetMode="External"/><Relationship Id="rId7" Type="http://schemas.openxmlformats.org/officeDocument/2006/relationships/image" Target="../media/image31.jpeg"/><Relationship Id="rId2" Type="http://schemas.openxmlformats.org/officeDocument/2006/relationships/hyperlink" Target="https://www.mpft.nhs.uk/services/health-visiting-and-school-nursing/staffordshire-clinics/what-we-offer" TargetMode="Externa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hyperlink" Target="https://www.staffordshire-ewb.actionforchildren.org.uk/"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camhs-resources.co.uk/apps-1" TargetMode="External"/><Relationship Id="rId1" Type="http://schemas.openxmlformats.org/officeDocument/2006/relationships/slideLayout" Target="../slideLayouts/slideLayout7.xml"/><Relationship Id="rId5" Type="http://schemas.openxmlformats.org/officeDocument/2006/relationships/hyperlink" Target="https://www.internetmatters.org/resources/wellbeing-apps-guide-for-kids/#general-wellbeing-apps-kids" TargetMode="Externa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8">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0" name="Rectangle 10">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cxnSp>
        <p:nvCxnSpPr>
          <p:cNvPr id="21" name="Straight Connector 12">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2" name="Rectangle 14">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3D3A57-26AB-46EB-AD75-607075C8FCF8}"/>
              </a:ext>
            </a:extLst>
          </p:cNvPr>
          <p:cNvSpPr>
            <a:spLocks noGrp="1"/>
          </p:cNvSpPr>
          <p:nvPr>
            <p:ph type="title"/>
          </p:nvPr>
        </p:nvSpPr>
        <p:spPr>
          <a:xfrm>
            <a:off x="6730000" y="639098"/>
            <a:ext cx="4813072" cy="3176444"/>
          </a:xfrm>
        </p:spPr>
        <p:txBody>
          <a:bodyPr vert="horz" lIns="91440" tIns="45720" rIns="91440" bIns="45720" rtlCol="0" anchor="b">
            <a:normAutofit/>
          </a:bodyPr>
          <a:lstStyle/>
          <a:p>
            <a:r>
              <a:rPr lang="en-US" sz="6800" b="1" dirty="0"/>
              <a:t>Welcome &amp; Introductions</a:t>
            </a:r>
          </a:p>
        </p:txBody>
      </p:sp>
      <p:sp>
        <p:nvSpPr>
          <p:cNvPr id="3" name="Text Placeholder 2">
            <a:extLst>
              <a:ext uri="{FF2B5EF4-FFF2-40B4-BE49-F238E27FC236}">
                <a16:creationId xmlns:a16="http://schemas.microsoft.com/office/drawing/2014/main" id="{0D4F4C75-9D4B-4009-80FB-874332E9E9E4}"/>
              </a:ext>
            </a:extLst>
          </p:cNvPr>
          <p:cNvSpPr>
            <a:spLocks noGrp="1"/>
          </p:cNvSpPr>
          <p:nvPr>
            <p:ph type="body" idx="1"/>
          </p:nvPr>
        </p:nvSpPr>
        <p:spPr>
          <a:xfrm>
            <a:off x="6729999" y="4455621"/>
            <a:ext cx="4829101" cy="1238616"/>
          </a:xfrm>
        </p:spPr>
        <p:txBody>
          <a:bodyPr vert="horz" lIns="91440" tIns="45720" rIns="91440" bIns="45720" rtlCol="0">
            <a:normAutofit fontScale="85000" lnSpcReduction="20000"/>
          </a:bodyPr>
          <a:lstStyle/>
          <a:p>
            <a:pPr lvl="0"/>
            <a:r>
              <a:rPr lang="en-US" sz="2600" b="1" dirty="0">
                <a:solidFill>
                  <a:schemeClr val="tx1">
                    <a:lumMod val="85000"/>
                    <a:lumOff val="15000"/>
                  </a:schemeClr>
                </a:solidFill>
              </a:rPr>
              <a:t>Keddie Bailey: </a:t>
            </a:r>
          </a:p>
          <a:p>
            <a:pPr lvl="0"/>
            <a:r>
              <a:rPr lang="en-US" sz="2600" b="1" dirty="0">
                <a:solidFill>
                  <a:schemeClr val="tx1">
                    <a:lumMod val="85000"/>
                    <a:lumOff val="15000"/>
                  </a:schemeClr>
                </a:solidFill>
              </a:rPr>
              <a:t>Parent Support Co-</a:t>
            </a:r>
            <a:r>
              <a:rPr lang="en-US" sz="2600" b="1" dirty="0" err="1">
                <a:solidFill>
                  <a:schemeClr val="tx1">
                    <a:lumMod val="85000"/>
                    <a:lumOff val="15000"/>
                  </a:schemeClr>
                </a:solidFill>
              </a:rPr>
              <a:t>ordinator</a:t>
            </a:r>
            <a:r>
              <a:rPr lang="en-US" sz="2600" b="1" dirty="0">
                <a:solidFill>
                  <a:schemeClr val="tx1">
                    <a:lumMod val="85000"/>
                    <a:lumOff val="15000"/>
                  </a:schemeClr>
                </a:solidFill>
              </a:rPr>
              <a:t> </a:t>
            </a:r>
          </a:p>
          <a:p>
            <a:pPr lvl="0"/>
            <a:r>
              <a:rPr lang="en-US" sz="2600" b="1" dirty="0">
                <a:solidFill>
                  <a:schemeClr val="tx1">
                    <a:lumMod val="85000"/>
                    <a:lumOff val="15000"/>
                  </a:schemeClr>
                </a:solidFill>
              </a:rPr>
              <a:t>&amp; Hope Mentor </a:t>
            </a:r>
          </a:p>
          <a:p>
            <a:endParaRPr lang="en-US" sz="1700" dirty="0">
              <a:solidFill>
                <a:schemeClr val="tx1">
                  <a:lumMod val="85000"/>
                  <a:lumOff val="15000"/>
                </a:schemeClr>
              </a:solidFill>
            </a:endParaRPr>
          </a:p>
        </p:txBody>
      </p:sp>
      <p:pic>
        <p:nvPicPr>
          <p:cNvPr id="4" name="Picture 2">
            <a:extLst>
              <a:ext uri="{FF2B5EF4-FFF2-40B4-BE49-F238E27FC236}">
                <a16:creationId xmlns:a16="http://schemas.microsoft.com/office/drawing/2014/main" id="{E5CE5E0B-E6B2-43FA-0757-4320809A8DE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037" r="22963"/>
          <a:stretch/>
        </p:blipFill>
        <p:spPr bwMode="auto">
          <a:xfrm>
            <a:off x="1" y="10"/>
            <a:ext cx="6096000" cy="6857990"/>
          </a:xfrm>
          <a:prstGeom prst="rect">
            <a:avLst/>
          </a:prstGeom>
          <a:solidFill>
            <a:srgbClr val="5B9BD5"/>
          </a:solidFill>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cxnSp>
        <p:nvCxnSpPr>
          <p:cNvPr id="23" name="Straight Connector 16">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943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E9D66-CFFD-4FA8-B136-E50AA7172A38}"/>
              </a:ext>
            </a:extLst>
          </p:cNvPr>
          <p:cNvSpPr>
            <a:spLocks noGrp="1"/>
          </p:cNvSpPr>
          <p:nvPr>
            <p:ph type="title"/>
          </p:nvPr>
        </p:nvSpPr>
        <p:spPr/>
        <p:txBody>
          <a:bodyPr/>
          <a:lstStyle/>
          <a:p>
            <a:r>
              <a:rPr lang="en-GB" b="1" dirty="0">
                <a:solidFill>
                  <a:srgbClr val="C00000"/>
                </a:solidFill>
              </a:rPr>
              <a:t>Find the Triggers –</a:t>
            </a:r>
            <a:br>
              <a:rPr lang="en-GB" dirty="0"/>
            </a:br>
            <a:endParaRPr lang="en-GB" dirty="0"/>
          </a:p>
        </p:txBody>
      </p:sp>
      <p:sp>
        <p:nvSpPr>
          <p:cNvPr id="3" name="Content Placeholder 2">
            <a:extLst>
              <a:ext uri="{FF2B5EF4-FFF2-40B4-BE49-F238E27FC236}">
                <a16:creationId xmlns:a16="http://schemas.microsoft.com/office/drawing/2014/main" id="{DBC51B35-512C-4BAD-86EC-A3DB353B4262}"/>
              </a:ext>
            </a:extLst>
          </p:cNvPr>
          <p:cNvSpPr>
            <a:spLocks noGrp="1"/>
          </p:cNvSpPr>
          <p:nvPr>
            <p:ph idx="1"/>
          </p:nvPr>
        </p:nvSpPr>
        <p:spPr>
          <a:xfrm>
            <a:off x="1097280" y="1188720"/>
            <a:ext cx="4640580" cy="5005486"/>
          </a:xfrm>
          <a:solidFill>
            <a:schemeClr val="accent1">
              <a:lumMod val="40000"/>
              <a:lumOff val="60000"/>
            </a:schemeClr>
          </a:solidFill>
        </p:spPr>
        <p:txBody>
          <a:bodyPr>
            <a:normAutofit fontScale="70000" lnSpcReduction="20000"/>
          </a:bodyPr>
          <a:lstStyle/>
          <a:p>
            <a:r>
              <a:rPr lang="en-GB" sz="3500" dirty="0"/>
              <a:t>Being away from family</a:t>
            </a:r>
          </a:p>
          <a:p>
            <a:r>
              <a:rPr lang="en-GB" sz="3500" dirty="0"/>
              <a:t>The dark</a:t>
            </a:r>
          </a:p>
          <a:p>
            <a:r>
              <a:rPr lang="en-GB" sz="3500" dirty="0"/>
              <a:t>School</a:t>
            </a:r>
          </a:p>
          <a:p>
            <a:r>
              <a:rPr lang="en-GB" sz="3500" dirty="0"/>
              <a:t>Friendships</a:t>
            </a:r>
          </a:p>
          <a:p>
            <a:r>
              <a:rPr lang="en-GB" sz="3500" dirty="0"/>
              <a:t>Bullying</a:t>
            </a:r>
          </a:p>
          <a:p>
            <a:r>
              <a:rPr lang="en-GB" sz="3500" dirty="0"/>
              <a:t>Change</a:t>
            </a:r>
          </a:p>
          <a:p>
            <a:r>
              <a:rPr lang="en-GB" sz="3500" dirty="0"/>
              <a:t>Family Problems</a:t>
            </a:r>
          </a:p>
          <a:p>
            <a:r>
              <a:rPr lang="en-GB" sz="3500" dirty="0"/>
              <a:t>Being alone</a:t>
            </a:r>
          </a:p>
          <a:p>
            <a:r>
              <a:rPr lang="en-GB" sz="3500" dirty="0"/>
              <a:t>Food</a:t>
            </a:r>
          </a:p>
          <a:p>
            <a:r>
              <a:rPr lang="en-GB" sz="3500" dirty="0"/>
              <a:t>Storms</a:t>
            </a:r>
          </a:p>
          <a:p>
            <a:r>
              <a:rPr lang="en-GB" sz="3500" dirty="0"/>
              <a:t>Death</a:t>
            </a:r>
          </a:p>
          <a:p>
            <a:endParaRPr lang="en-GB" dirty="0"/>
          </a:p>
          <a:p>
            <a:endParaRPr lang="en-GB" dirty="0"/>
          </a:p>
          <a:p>
            <a:endParaRPr lang="en-GB" dirty="0"/>
          </a:p>
        </p:txBody>
      </p:sp>
      <p:sp>
        <p:nvSpPr>
          <p:cNvPr id="4" name="Content Placeholder 2">
            <a:extLst>
              <a:ext uri="{FF2B5EF4-FFF2-40B4-BE49-F238E27FC236}">
                <a16:creationId xmlns:a16="http://schemas.microsoft.com/office/drawing/2014/main" id="{8A77FD3A-166A-431F-B52D-F210FDF90DAE}"/>
              </a:ext>
            </a:extLst>
          </p:cNvPr>
          <p:cNvSpPr txBox="1">
            <a:spLocks/>
          </p:cNvSpPr>
          <p:nvPr/>
        </p:nvSpPr>
        <p:spPr>
          <a:xfrm>
            <a:off x="6641876" y="585066"/>
            <a:ext cx="4640580" cy="5464042"/>
          </a:xfrm>
          <a:prstGeom prst="rect">
            <a:avLst/>
          </a:prstGeom>
          <a:solidFill>
            <a:schemeClr val="accent1">
              <a:lumMod val="20000"/>
              <a:lumOff val="80000"/>
            </a:schemeClr>
          </a:solidFill>
        </p:spPr>
        <p:txBody>
          <a:bodyPr vert="horz" lIns="0" tIns="45720" rIns="0" bIns="45720" rtlCol="0">
            <a:normAutofit fontScale="70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GB" sz="3600" dirty="0"/>
              <a:t>School work and exams</a:t>
            </a:r>
          </a:p>
          <a:p>
            <a:r>
              <a:rPr lang="en-GB" sz="3600" dirty="0"/>
              <a:t>Friendships/relationships</a:t>
            </a:r>
          </a:p>
          <a:p>
            <a:r>
              <a:rPr lang="en-GB" sz="3600" dirty="0"/>
              <a:t>Crowded places</a:t>
            </a:r>
          </a:p>
          <a:p>
            <a:r>
              <a:rPr lang="en-GB" sz="3600" dirty="0"/>
              <a:t>Speaking in groups</a:t>
            </a:r>
          </a:p>
          <a:p>
            <a:r>
              <a:rPr lang="en-GB" sz="3600" dirty="0"/>
              <a:t>Bullying</a:t>
            </a:r>
          </a:p>
          <a:p>
            <a:r>
              <a:rPr lang="en-GB" sz="3600" dirty="0"/>
              <a:t>Leaving the house</a:t>
            </a:r>
          </a:p>
          <a:p>
            <a:r>
              <a:rPr lang="en-GB" sz="3600" dirty="0"/>
              <a:t>Peer pressure</a:t>
            </a:r>
          </a:p>
          <a:p>
            <a:r>
              <a:rPr lang="en-GB" sz="3600" dirty="0"/>
              <a:t>Yours or their health</a:t>
            </a:r>
          </a:p>
          <a:p>
            <a:r>
              <a:rPr lang="en-GB" sz="3600" dirty="0"/>
              <a:t>What other people think of them</a:t>
            </a:r>
          </a:p>
          <a:p>
            <a:r>
              <a:rPr lang="en-GB" sz="3600" dirty="0"/>
              <a:t>World news</a:t>
            </a:r>
          </a:p>
          <a:p>
            <a:r>
              <a:rPr lang="en-GB" sz="3600" dirty="0"/>
              <a:t>Future</a:t>
            </a:r>
          </a:p>
          <a:p>
            <a:r>
              <a:rPr lang="en-GB" sz="3600" dirty="0"/>
              <a:t>Their appearance</a:t>
            </a:r>
          </a:p>
          <a:p>
            <a:endParaRPr lang="en-GB" dirty="0"/>
          </a:p>
          <a:p>
            <a:endParaRPr lang="en-GB" dirty="0"/>
          </a:p>
        </p:txBody>
      </p:sp>
    </p:spTree>
    <p:extLst>
      <p:ext uri="{BB962C8B-B14F-4D97-AF65-F5344CB8AC3E}">
        <p14:creationId xmlns:p14="http://schemas.microsoft.com/office/powerpoint/2010/main" val="276198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D0229495-D73E-4AFF-8B5C-79EB222BA4E4}"/>
              </a:ext>
            </a:extLst>
          </p:cNvPr>
          <p:cNvSpPr>
            <a:spLocks noGrp="1"/>
          </p:cNvSpPr>
          <p:nvPr>
            <p:ph type="title"/>
          </p:nvPr>
        </p:nvSpPr>
        <p:spPr>
          <a:xfrm>
            <a:off x="492370" y="605896"/>
            <a:ext cx="3084844" cy="5646208"/>
          </a:xfrm>
        </p:spPr>
        <p:txBody>
          <a:bodyPr anchor="ctr">
            <a:normAutofit/>
          </a:bodyPr>
          <a:lstStyle/>
          <a:p>
            <a:r>
              <a:rPr lang="en-GB" sz="4400" b="1" dirty="0">
                <a:solidFill>
                  <a:srgbClr val="FFFFFF"/>
                </a:solidFill>
              </a:rPr>
              <a:t>Identify the thought patterns -</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 name="Content Placeholder 2">
            <a:extLst>
              <a:ext uri="{FF2B5EF4-FFF2-40B4-BE49-F238E27FC236}">
                <a16:creationId xmlns:a16="http://schemas.microsoft.com/office/drawing/2014/main" id="{F380DCAA-0DC4-4135-BE51-2E1071B2E010}"/>
              </a:ext>
            </a:extLst>
          </p:cNvPr>
          <p:cNvSpPr>
            <a:spLocks noGrp="1"/>
          </p:cNvSpPr>
          <p:nvPr>
            <p:ph idx="1"/>
          </p:nvPr>
        </p:nvSpPr>
        <p:spPr>
          <a:xfrm>
            <a:off x="4742016" y="605896"/>
            <a:ext cx="6413663" cy="5646208"/>
          </a:xfrm>
        </p:spPr>
        <p:txBody>
          <a:bodyPr anchor="ctr">
            <a:normAutofit/>
          </a:bodyPr>
          <a:lstStyle/>
          <a:p>
            <a:pPr marL="0" indent="0">
              <a:buNone/>
            </a:pPr>
            <a:r>
              <a:rPr lang="en-GB" sz="2800" dirty="0"/>
              <a:t>What if</a:t>
            </a:r>
          </a:p>
          <a:p>
            <a:pPr marL="0" indent="0">
              <a:buNone/>
            </a:pPr>
            <a:r>
              <a:rPr lang="en-GB" sz="2800" dirty="0"/>
              <a:t>I cant</a:t>
            </a:r>
          </a:p>
          <a:p>
            <a:pPr marL="0" indent="0">
              <a:buNone/>
            </a:pPr>
            <a:r>
              <a:rPr lang="en-GB" sz="2800" dirty="0"/>
              <a:t>Negative thoughts about yourself</a:t>
            </a:r>
          </a:p>
          <a:p>
            <a:pPr marL="0" indent="0">
              <a:buNone/>
            </a:pPr>
            <a:r>
              <a:rPr lang="en-GB" sz="2800" dirty="0"/>
              <a:t>Worse Case Scenario</a:t>
            </a:r>
          </a:p>
          <a:p>
            <a:pPr marL="0" indent="0">
              <a:buNone/>
            </a:pPr>
            <a:r>
              <a:rPr lang="en-GB" sz="2800" dirty="0"/>
              <a:t>Likelihood exaggeration</a:t>
            </a:r>
          </a:p>
          <a:p>
            <a:pPr marL="0" indent="0">
              <a:buNone/>
            </a:pPr>
            <a:r>
              <a:rPr lang="en-GB" sz="2800" dirty="0"/>
              <a:t>Self-blaming</a:t>
            </a:r>
          </a:p>
          <a:p>
            <a:pPr marL="0" indent="0">
              <a:buNone/>
            </a:pPr>
            <a:r>
              <a:rPr lang="en-GB" sz="2800" dirty="0"/>
              <a:t>Jumping to conclusions</a:t>
            </a:r>
          </a:p>
          <a:p>
            <a:pPr marL="0" indent="0">
              <a:buNone/>
            </a:pPr>
            <a:r>
              <a:rPr lang="en-GB" sz="2800" dirty="0"/>
              <a:t>Things are worse than they are</a:t>
            </a:r>
          </a:p>
          <a:p>
            <a:pPr marL="0" indent="0">
              <a:buNone/>
            </a:pPr>
            <a:r>
              <a:rPr lang="en-GB" sz="2800" dirty="0"/>
              <a:t>Unrealistic thoughts about situations</a:t>
            </a:r>
          </a:p>
        </p:txBody>
      </p:sp>
    </p:spTree>
    <p:extLst>
      <p:ext uri="{BB962C8B-B14F-4D97-AF65-F5344CB8AC3E}">
        <p14:creationId xmlns:p14="http://schemas.microsoft.com/office/powerpoint/2010/main" val="292291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D0229495-D73E-4AFF-8B5C-79EB222BA4E4}"/>
              </a:ext>
            </a:extLst>
          </p:cNvPr>
          <p:cNvSpPr>
            <a:spLocks noGrp="1"/>
          </p:cNvSpPr>
          <p:nvPr>
            <p:ph type="title"/>
          </p:nvPr>
        </p:nvSpPr>
        <p:spPr>
          <a:xfrm>
            <a:off x="492370" y="605896"/>
            <a:ext cx="3084844" cy="5646208"/>
          </a:xfrm>
        </p:spPr>
        <p:txBody>
          <a:bodyPr anchor="ctr">
            <a:normAutofit/>
          </a:bodyPr>
          <a:lstStyle/>
          <a:p>
            <a:r>
              <a:rPr lang="en-GB" sz="4400" b="1" dirty="0">
                <a:solidFill>
                  <a:srgbClr val="FFFFFF"/>
                </a:solidFill>
              </a:rPr>
              <a:t>Identify the feelings -</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 name="Content Placeholder 2">
            <a:extLst>
              <a:ext uri="{FF2B5EF4-FFF2-40B4-BE49-F238E27FC236}">
                <a16:creationId xmlns:a16="http://schemas.microsoft.com/office/drawing/2014/main" id="{F380DCAA-0DC4-4135-BE51-2E1071B2E010}"/>
              </a:ext>
            </a:extLst>
          </p:cNvPr>
          <p:cNvSpPr>
            <a:spLocks noGrp="1"/>
          </p:cNvSpPr>
          <p:nvPr>
            <p:ph idx="1"/>
          </p:nvPr>
        </p:nvSpPr>
        <p:spPr>
          <a:xfrm>
            <a:off x="4742016" y="914400"/>
            <a:ext cx="6413663" cy="5749290"/>
          </a:xfrm>
        </p:spPr>
        <p:txBody>
          <a:bodyPr anchor="ctr">
            <a:normAutofit fontScale="55000" lnSpcReduction="20000"/>
          </a:bodyPr>
          <a:lstStyle/>
          <a:p>
            <a:pPr marL="0" indent="0">
              <a:buNone/>
            </a:pPr>
            <a:r>
              <a:rPr lang="en-GB" sz="3800" dirty="0"/>
              <a:t>Upset</a:t>
            </a:r>
          </a:p>
          <a:p>
            <a:pPr marL="0" indent="0">
              <a:buNone/>
            </a:pPr>
            <a:r>
              <a:rPr lang="en-GB" sz="3800" dirty="0"/>
              <a:t>Worthless</a:t>
            </a:r>
          </a:p>
          <a:p>
            <a:pPr marL="0" indent="0">
              <a:buNone/>
            </a:pPr>
            <a:r>
              <a:rPr lang="en-GB" sz="3800" dirty="0"/>
              <a:t>Lonely</a:t>
            </a:r>
          </a:p>
          <a:p>
            <a:pPr marL="0" indent="0">
              <a:buNone/>
            </a:pPr>
            <a:r>
              <a:rPr lang="en-GB" sz="3800" dirty="0"/>
              <a:t>Nervous</a:t>
            </a:r>
          </a:p>
          <a:p>
            <a:pPr marL="0" indent="0">
              <a:buNone/>
            </a:pPr>
            <a:r>
              <a:rPr lang="en-GB" sz="3800" dirty="0"/>
              <a:t>Worried</a:t>
            </a:r>
          </a:p>
          <a:p>
            <a:pPr marL="0" indent="0">
              <a:buNone/>
            </a:pPr>
            <a:r>
              <a:rPr lang="en-GB" sz="3800" dirty="0"/>
              <a:t>Restless</a:t>
            </a:r>
          </a:p>
          <a:p>
            <a:pPr marL="0" indent="0">
              <a:buNone/>
            </a:pPr>
            <a:r>
              <a:rPr lang="en-GB" sz="3800" dirty="0"/>
              <a:t>Panicky</a:t>
            </a:r>
          </a:p>
          <a:p>
            <a:pPr marL="0" indent="0">
              <a:buNone/>
            </a:pPr>
            <a:r>
              <a:rPr lang="en-GB" sz="3800" dirty="0"/>
              <a:t>Trapped</a:t>
            </a:r>
          </a:p>
          <a:p>
            <a:pPr marL="0" indent="0">
              <a:buNone/>
            </a:pPr>
            <a:r>
              <a:rPr lang="en-GB" sz="3800" dirty="0"/>
              <a:t>Angry</a:t>
            </a:r>
          </a:p>
          <a:p>
            <a:pPr marL="0" indent="0">
              <a:buNone/>
            </a:pPr>
            <a:r>
              <a:rPr lang="en-GB" sz="3800" dirty="0"/>
              <a:t>Overwhelmed</a:t>
            </a:r>
          </a:p>
          <a:p>
            <a:pPr marL="0" indent="0">
              <a:buNone/>
            </a:pPr>
            <a:r>
              <a:rPr lang="en-GB" sz="3800" dirty="0"/>
              <a:t>Confused</a:t>
            </a:r>
          </a:p>
          <a:p>
            <a:pPr marL="0" indent="0">
              <a:buNone/>
            </a:pPr>
            <a:r>
              <a:rPr lang="en-GB" sz="3800" dirty="0"/>
              <a:t>Agitated</a:t>
            </a:r>
          </a:p>
          <a:p>
            <a:pPr marL="0" indent="0">
              <a:buNone/>
            </a:pPr>
            <a:r>
              <a:rPr lang="en-GB" sz="3800" dirty="0"/>
              <a:t>Irritable</a:t>
            </a:r>
          </a:p>
          <a:p>
            <a:pPr marL="0" indent="0">
              <a:buNone/>
            </a:pPr>
            <a:r>
              <a:rPr lang="en-GB" sz="3800" dirty="0"/>
              <a:t>Isolation</a:t>
            </a:r>
          </a:p>
          <a:p>
            <a:pPr marL="0" indent="0">
              <a:buNone/>
            </a:pPr>
            <a:endParaRPr lang="en-GB" sz="2800" dirty="0"/>
          </a:p>
          <a:p>
            <a:pPr marL="0" indent="0">
              <a:buNone/>
            </a:pPr>
            <a:endParaRPr lang="en-GB" sz="2800" dirty="0"/>
          </a:p>
        </p:txBody>
      </p:sp>
      <p:pic>
        <p:nvPicPr>
          <p:cNvPr id="3074" name="Picture 2" descr="Image result for anxious child">
            <a:extLst>
              <a:ext uri="{FF2B5EF4-FFF2-40B4-BE49-F238E27FC236}">
                <a16:creationId xmlns:a16="http://schemas.microsoft.com/office/drawing/2014/main" id="{CB50CC44-2779-4055-BA21-60F2AEE01F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7774" y="720090"/>
            <a:ext cx="3943350" cy="26289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anxious child">
            <a:extLst>
              <a:ext uri="{FF2B5EF4-FFF2-40B4-BE49-F238E27FC236}">
                <a16:creationId xmlns:a16="http://schemas.microsoft.com/office/drawing/2014/main" id="{723E7F5D-F0F0-4171-BB62-2BA7584E7A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5538" y="3531871"/>
            <a:ext cx="3429000"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237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C04848-4F8B-581E-6BCB-3C68694B4953}"/>
              </a:ext>
            </a:extLst>
          </p:cNvPr>
          <p:cNvSpPr txBox="1"/>
          <p:nvPr/>
        </p:nvSpPr>
        <p:spPr>
          <a:xfrm>
            <a:off x="572756" y="480060"/>
            <a:ext cx="9917723" cy="523220"/>
          </a:xfrm>
          <a:prstGeom prst="rect">
            <a:avLst/>
          </a:prstGeom>
          <a:noFill/>
        </p:spPr>
        <p:txBody>
          <a:bodyPr wrap="square" rtlCol="0">
            <a:spAutoFit/>
          </a:bodyPr>
          <a:lstStyle/>
          <a:p>
            <a:r>
              <a:rPr lang="en-US" sz="2800" b="1" u="sng" dirty="0">
                <a:solidFill>
                  <a:srgbClr val="FF0000"/>
                </a:solidFill>
              </a:rPr>
              <a:t>Negative</a:t>
            </a:r>
            <a:r>
              <a:rPr lang="en-US" sz="2800" b="1" dirty="0"/>
              <a:t> Thinking Glasses -  Start with the thoughts !</a:t>
            </a:r>
            <a:endParaRPr lang="en-GB" sz="2800" b="1" dirty="0"/>
          </a:p>
        </p:txBody>
      </p:sp>
      <p:sp>
        <p:nvSpPr>
          <p:cNvPr id="4" name="TextBox 3">
            <a:extLst>
              <a:ext uri="{FF2B5EF4-FFF2-40B4-BE49-F238E27FC236}">
                <a16:creationId xmlns:a16="http://schemas.microsoft.com/office/drawing/2014/main" id="{3E6CE44C-2393-DCA7-6DC7-5FF92A1A62AE}"/>
              </a:ext>
            </a:extLst>
          </p:cNvPr>
          <p:cNvSpPr txBox="1"/>
          <p:nvPr/>
        </p:nvSpPr>
        <p:spPr>
          <a:xfrm>
            <a:off x="572756" y="1095270"/>
            <a:ext cx="10892413" cy="6155531"/>
          </a:xfrm>
          <a:prstGeom prst="rect">
            <a:avLst/>
          </a:prstGeom>
          <a:noFill/>
        </p:spPr>
        <p:txBody>
          <a:bodyPr wrap="square" rtlCol="0">
            <a:spAutoFit/>
          </a:bodyPr>
          <a:lstStyle/>
          <a:p>
            <a:r>
              <a:rPr lang="en-US" sz="2000" b="1" dirty="0"/>
              <a:t>Magnifying Glasses</a:t>
            </a:r>
            <a:r>
              <a:rPr lang="en-US" sz="2000" dirty="0"/>
              <a:t>: everything seems bigger, more important, more dangerous. </a:t>
            </a:r>
          </a:p>
          <a:p>
            <a:r>
              <a:rPr lang="en-US" sz="2000" b="1" dirty="0">
                <a:solidFill>
                  <a:srgbClr val="FF0000"/>
                </a:solidFill>
              </a:rPr>
              <a:t>‘My life will be over if I don’t pass this test, my parents will hate me</a:t>
            </a:r>
          </a:p>
          <a:p>
            <a:endParaRPr lang="en-US" sz="2000" dirty="0"/>
          </a:p>
          <a:p>
            <a:r>
              <a:rPr lang="en-US" sz="2000" b="1" dirty="0"/>
              <a:t>Make Believe Glasses</a:t>
            </a:r>
            <a:r>
              <a:rPr lang="en-US" sz="2000" dirty="0"/>
              <a:t>: imagining things to be true</a:t>
            </a:r>
          </a:p>
          <a:p>
            <a:r>
              <a:rPr lang="en-US" sz="2000" b="1" dirty="0">
                <a:solidFill>
                  <a:srgbClr val="FF0000"/>
                </a:solidFill>
              </a:rPr>
              <a:t>‘I don’t </a:t>
            </a:r>
            <a:r>
              <a:rPr lang="en-US" sz="2000" b="1">
                <a:solidFill>
                  <a:srgbClr val="FF0000"/>
                </a:solidFill>
              </a:rPr>
              <a:t>fit in, </a:t>
            </a:r>
            <a:r>
              <a:rPr lang="en-US" sz="2000" b="1" dirty="0">
                <a:solidFill>
                  <a:srgbClr val="FF0000"/>
                </a:solidFill>
              </a:rPr>
              <a:t>I don’t look like anyone else,  I don’t want to go out’</a:t>
            </a:r>
            <a:endParaRPr lang="en-US" sz="2000" dirty="0"/>
          </a:p>
          <a:p>
            <a:endParaRPr lang="en-US" sz="2000" b="1" dirty="0"/>
          </a:p>
          <a:p>
            <a:r>
              <a:rPr lang="en-US" sz="2000" b="1" dirty="0"/>
              <a:t>Fortune Telling Glasses: </a:t>
            </a:r>
            <a:r>
              <a:rPr lang="en-US" sz="2000" dirty="0"/>
              <a:t>Bad things will happen, worst case scenario thinking</a:t>
            </a:r>
          </a:p>
          <a:p>
            <a:r>
              <a:rPr lang="en-US" sz="2000" b="1" dirty="0">
                <a:solidFill>
                  <a:srgbClr val="FF0000"/>
                </a:solidFill>
              </a:rPr>
              <a:t>‘Year 7 will be awful, I wont make new friends, I wont want to go’</a:t>
            </a:r>
          </a:p>
          <a:p>
            <a:endParaRPr lang="en-US" sz="2000" dirty="0"/>
          </a:p>
          <a:p>
            <a:r>
              <a:rPr lang="en-US" sz="2000" b="1" dirty="0"/>
              <a:t>What If Glasses: </a:t>
            </a:r>
            <a:r>
              <a:rPr lang="en-US" sz="2000" dirty="0"/>
              <a:t>what if this bad thing happens, what if that bad thing happens</a:t>
            </a:r>
          </a:p>
          <a:p>
            <a:r>
              <a:rPr lang="en-US" sz="2000" b="1" dirty="0">
                <a:solidFill>
                  <a:srgbClr val="FF0000"/>
                </a:solidFill>
              </a:rPr>
              <a:t>‘My friend has been sick, what If </a:t>
            </a:r>
            <a:r>
              <a:rPr lang="en-US" sz="2000" b="1" dirty="0" err="1">
                <a:solidFill>
                  <a:srgbClr val="FF0000"/>
                </a:solidFill>
              </a:rPr>
              <a:t>Im</a:t>
            </a:r>
            <a:r>
              <a:rPr lang="en-US" sz="2000" b="1" dirty="0">
                <a:solidFill>
                  <a:srgbClr val="FF0000"/>
                </a:solidFill>
              </a:rPr>
              <a:t> ill now, what if I'm sick in school’</a:t>
            </a:r>
          </a:p>
          <a:p>
            <a:endParaRPr lang="en-US" sz="2000" dirty="0"/>
          </a:p>
          <a:p>
            <a:r>
              <a:rPr lang="en-US" sz="2000" b="1" dirty="0"/>
              <a:t>‘Mind Reading Glasses: </a:t>
            </a:r>
            <a:r>
              <a:rPr lang="en-US" sz="2000" dirty="0"/>
              <a:t>other people thinking negative thoughts about you</a:t>
            </a:r>
          </a:p>
          <a:p>
            <a:r>
              <a:rPr lang="en-US" sz="2000" b="1" dirty="0">
                <a:solidFill>
                  <a:srgbClr val="FF0000"/>
                </a:solidFill>
              </a:rPr>
              <a:t>‘My teacher looks at me funny, they don’t like me and think I'm stupid’</a:t>
            </a:r>
          </a:p>
          <a:p>
            <a:endParaRPr lang="en-US" sz="2000" dirty="0"/>
          </a:p>
          <a:p>
            <a:r>
              <a:rPr lang="en-US" sz="2000" b="1" dirty="0"/>
              <a:t>Doom &amp; Gloom Glasses: </a:t>
            </a:r>
            <a:r>
              <a:rPr lang="en-US" sz="2000" dirty="0"/>
              <a:t>seeing the worst in everything, focus on the negative everything will go wrong</a:t>
            </a:r>
          </a:p>
          <a:p>
            <a:r>
              <a:rPr lang="en-US" sz="2000" b="1" dirty="0">
                <a:solidFill>
                  <a:srgbClr val="FF0000"/>
                </a:solidFill>
              </a:rPr>
              <a:t>‘I'm rubbish, I never get picked for football so why should I try’</a:t>
            </a:r>
          </a:p>
          <a:p>
            <a:endParaRPr lang="en-US" dirty="0"/>
          </a:p>
          <a:p>
            <a:endParaRPr lang="en-US" dirty="0"/>
          </a:p>
          <a:p>
            <a:r>
              <a:rPr lang="en-US" dirty="0"/>
              <a:t> </a:t>
            </a:r>
            <a:endParaRPr lang="en-GB" dirty="0"/>
          </a:p>
        </p:txBody>
      </p:sp>
      <p:pic>
        <p:nvPicPr>
          <p:cNvPr id="5126" name="Picture 6" descr="Image result for thinking glasses graphic">
            <a:extLst>
              <a:ext uri="{FF2B5EF4-FFF2-40B4-BE49-F238E27FC236}">
                <a16:creationId xmlns:a16="http://schemas.microsoft.com/office/drawing/2014/main" id="{6CEF160A-1371-25F5-C690-507E700962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4646" y="981344"/>
            <a:ext cx="2438400" cy="254317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Image result for panic thinkimg">
            <a:extLst>
              <a:ext uri="{FF2B5EF4-FFF2-40B4-BE49-F238E27FC236}">
                <a16:creationId xmlns:a16="http://schemas.microsoft.com/office/drawing/2014/main" id="{71561BE9-38CA-9B79-3CBB-C53B1EAC19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0558" y="3429000"/>
            <a:ext cx="1733550"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369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061261-3BFB-2D21-676A-730EC4FDF578}"/>
              </a:ext>
            </a:extLst>
          </p:cNvPr>
          <p:cNvSpPr txBox="1"/>
          <p:nvPr/>
        </p:nvSpPr>
        <p:spPr>
          <a:xfrm>
            <a:off x="271306" y="240399"/>
            <a:ext cx="5453516" cy="5801267"/>
          </a:xfrm>
          <a:prstGeom prst="rect">
            <a:avLst/>
          </a:prstGeom>
          <a:solidFill>
            <a:schemeClr val="accent1">
              <a:lumMod val="20000"/>
              <a:lumOff val="80000"/>
            </a:schemeClr>
          </a:solidFill>
        </p:spPr>
        <p:txBody>
          <a:bodyPr vert="horz" lIns="0" tIns="45720" rIns="0" bIns="45720" rtlCol="0" anchor="ctr">
            <a:normAutofit/>
          </a:bodyPr>
          <a:lstStyle/>
          <a:p>
            <a:pPr defTabSz="914400">
              <a:lnSpc>
                <a:spcPct val="90000"/>
              </a:lnSpc>
              <a:spcAft>
                <a:spcPts val="600"/>
              </a:spcAft>
              <a:buClr>
                <a:schemeClr val="accent1"/>
              </a:buClr>
              <a:buFont typeface="Calibri" panose="020F0502020204030204" pitchFamily="34" charset="0"/>
            </a:pPr>
            <a:r>
              <a:rPr lang="en-US" sz="3200" b="1" i="0" dirty="0">
                <a:solidFill>
                  <a:schemeClr val="tx1">
                    <a:lumMod val="75000"/>
                    <a:lumOff val="25000"/>
                  </a:schemeClr>
                </a:solidFill>
                <a:effectLst/>
              </a:rPr>
              <a:t>Frequently thinking negatively and unrealistically about </a:t>
            </a:r>
            <a:r>
              <a:rPr lang="en-US" sz="3200" b="1" dirty="0">
                <a:solidFill>
                  <a:schemeClr val="tx1">
                    <a:lumMod val="75000"/>
                    <a:lumOff val="25000"/>
                  </a:schemeClr>
                </a:solidFill>
              </a:rPr>
              <a:t>learning, </a:t>
            </a:r>
            <a:r>
              <a:rPr lang="en-US" sz="3200" b="1" i="0" dirty="0">
                <a:solidFill>
                  <a:schemeClr val="tx1">
                    <a:lumMod val="75000"/>
                    <a:lumOff val="25000"/>
                  </a:schemeClr>
                </a:solidFill>
                <a:effectLst/>
              </a:rPr>
              <a:t>school work and tests causes other cognitive symptoms – we can often feel like our minds have gone blank.</a:t>
            </a:r>
            <a:endParaRPr lang="en-US" sz="2600" b="0" i="0" dirty="0">
              <a:solidFill>
                <a:schemeClr val="tx1">
                  <a:lumMod val="75000"/>
                  <a:lumOff val="25000"/>
                </a:schemeClr>
              </a:solidFill>
              <a:effectLst/>
            </a:endParaRPr>
          </a:p>
        </p:txBody>
      </p:sp>
      <p:sp>
        <p:nvSpPr>
          <p:cNvPr id="3" name="TextBox 2">
            <a:extLst>
              <a:ext uri="{FF2B5EF4-FFF2-40B4-BE49-F238E27FC236}">
                <a16:creationId xmlns:a16="http://schemas.microsoft.com/office/drawing/2014/main" id="{3B1502F4-CD45-79EE-908C-A440CDD12716}"/>
              </a:ext>
            </a:extLst>
          </p:cNvPr>
          <p:cNvSpPr txBox="1"/>
          <p:nvPr/>
        </p:nvSpPr>
        <p:spPr>
          <a:xfrm>
            <a:off x="6096000" y="240399"/>
            <a:ext cx="5824694" cy="5693866"/>
          </a:xfrm>
          <a:prstGeom prst="rect">
            <a:avLst/>
          </a:prstGeom>
          <a:noFill/>
        </p:spPr>
        <p:txBody>
          <a:bodyPr wrap="square" rtlCol="0">
            <a:spAutoFit/>
          </a:bodyPr>
          <a:lstStyle/>
          <a:p>
            <a:r>
              <a:rPr lang="en-US" sz="2800" b="1" dirty="0"/>
              <a:t>We can find it hard to:</a:t>
            </a:r>
          </a:p>
          <a:p>
            <a:pPr marL="457200" indent="-457200">
              <a:buFont typeface="Wingdings" panose="05000000000000000000" pitchFamily="2" charset="2"/>
              <a:buChar char="Ø"/>
            </a:pPr>
            <a:r>
              <a:rPr lang="en-US" sz="2800" dirty="0"/>
              <a:t>Concentrate, focus and pay attention</a:t>
            </a:r>
          </a:p>
          <a:p>
            <a:pPr marL="457200" indent="-457200">
              <a:buFont typeface="Wingdings" panose="05000000000000000000" pitchFamily="2" charset="2"/>
              <a:buChar char="Ø"/>
            </a:pPr>
            <a:r>
              <a:rPr lang="en-US" sz="2800" dirty="0"/>
              <a:t>Retrieve information from our memory</a:t>
            </a:r>
          </a:p>
          <a:p>
            <a:pPr marL="457200" indent="-457200">
              <a:buFont typeface="Wingdings" panose="05000000000000000000" pitchFamily="2" charset="2"/>
              <a:buChar char="Ø"/>
            </a:pPr>
            <a:r>
              <a:rPr lang="en-US" sz="2800" dirty="0"/>
              <a:t>Understand information: comprehension</a:t>
            </a:r>
          </a:p>
          <a:p>
            <a:pPr marL="457200" indent="-457200">
              <a:buFont typeface="Wingdings" panose="05000000000000000000" pitchFamily="2" charset="2"/>
              <a:buChar char="Ø"/>
            </a:pPr>
            <a:r>
              <a:rPr lang="en-US" sz="2800" dirty="0"/>
              <a:t>Follow processes and sequences</a:t>
            </a:r>
          </a:p>
          <a:p>
            <a:pPr marL="457200" indent="-457200">
              <a:buFont typeface="Wingdings" panose="05000000000000000000" pitchFamily="2" charset="2"/>
              <a:buChar char="Ø"/>
            </a:pPr>
            <a:r>
              <a:rPr lang="en-US" sz="2800" dirty="0"/>
              <a:t>Gather our thoughts into a logical and clear format</a:t>
            </a:r>
          </a:p>
          <a:p>
            <a:pPr marL="457200" indent="-457200">
              <a:buFont typeface="Wingdings" panose="05000000000000000000" pitchFamily="2" charset="2"/>
              <a:buChar char="Ø"/>
            </a:pPr>
            <a:r>
              <a:rPr lang="en-US" sz="2800" dirty="0"/>
              <a:t>Put our thoughts down on paper or say them our loud in a reasoned and clear way</a:t>
            </a:r>
            <a:endParaRPr lang="en-GB" sz="2800" dirty="0"/>
          </a:p>
        </p:txBody>
      </p:sp>
    </p:spTree>
    <p:extLst>
      <p:ext uri="{BB962C8B-B14F-4D97-AF65-F5344CB8AC3E}">
        <p14:creationId xmlns:p14="http://schemas.microsoft.com/office/powerpoint/2010/main" val="1592348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815CF00-21E3-D621-24D3-94C58F70550C}"/>
              </a:ext>
            </a:extLst>
          </p:cNvPr>
          <p:cNvSpPr txBox="1"/>
          <p:nvPr/>
        </p:nvSpPr>
        <p:spPr>
          <a:xfrm>
            <a:off x="291402" y="349361"/>
            <a:ext cx="3366198" cy="4401205"/>
          </a:xfrm>
          <a:prstGeom prst="rect">
            <a:avLst/>
          </a:prstGeom>
          <a:noFill/>
        </p:spPr>
        <p:txBody>
          <a:bodyPr wrap="square" rtlCol="0">
            <a:spAutoFit/>
          </a:bodyPr>
          <a:lstStyle/>
          <a:p>
            <a:r>
              <a:rPr lang="en-US" sz="4000" dirty="0"/>
              <a:t>Accepting our thoughts are only thoughts:</a:t>
            </a:r>
          </a:p>
          <a:p>
            <a:endParaRPr lang="en-US" sz="4000" dirty="0"/>
          </a:p>
          <a:p>
            <a:r>
              <a:rPr lang="en-US" sz="4000" b="1" dirty="0"/>
              <a:t>Ditching the Thinking Glasses</a:t>
            </a:r>
            <a:endParaRPr lang="en-GB" sz="4000" b="1" dirty="0"/>
          </a:p>
        </p:txBody>
      </p:sp>
      <p:pic>
        <p:nvPicPr>
          <p:cNvPr id="5" name="Picture 6" descr="Image result for thinking glasses graphic">
            <a:extLst>
              <a:ext uri="{FF2B5EF4-FFF2-40B4-BE49-F238E27FC236}">
                <a16:creationId xmlns:a16="http://schemas.microsoft.com/office/drawing/2014/main" id="{FB424E60-726F-F936-71F0-BDF80AB2FE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4704" y="4632290"/>
            <a:ext cx="1893155" cy="19745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177B219-3511-4FE4-1C9A-5F99785535A1}"/>
              </a:ext>
            </a:extLst>
          </p:cNvPr>
          <p:cNvSpPr txBox="1"/>
          <p:nvPr/>
        </p:nvSpPr>
        <p:spPr>
          <a:xfrm>
            <a:off x="1944704" y="6440993"/>
            <a:ext cx="1893155" cy="369332"/>
          </a:xfrm>
          <a:prstGeom prst="rect">
            <a:avLst/>
          </a:prstGeom>
          <a:solidFill>
            <a:schemeClr val="bg1"/>
          </a:solidFill>
        </p:spPr>
        <p:txBody>
          <a:bodyPr wrap="square" rtlCol="0">
            <a:spAutoFit/>
          </a:bodyPr>
          <a:lstStyle/>
          <a:p>
            <a:endParaRPr lang="en-GB" dirty="0"/>
          </a:p>
        </p:txBody>
      </p:sp>
      <p:sp>
        <p:nvSpPr>
          <p:cNvPr id="11" name="Thought Bubble: Cloud 10">
            <a:extLst>
              <a:ext uri="{FF2B5EF4-FFF2-40B4-BE49-F238E27FC236}">
                <a16:creationId xmlns:a16="http://schemas.microsoft.com/office/drawing/2014/main" id="{F32821F5-6674-C6DE-5085-B5824768A994}"/>
              </a:ext>
            </a:extLst>
          </p:cNvPr>
          <p:cNvSpPr/>
          <p:nvPr/>
        </p:nvSpPr>
        <p:spPr>
          <a:xfrm>
            <a:off x="7062622" y="222737"/>
            <a:ext cx="1949381" cy="1507253"/>
          </a:xfrm>
          <a:prstGeom prst="cloud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0"/>
                <a:solidFill>
                  <a:schemeClr val="tx1"/>
                </a:solidFill>
                <a:effectLst>
                  <a:outerShdw blurRad="38100" dist="19050" dir="2700000" algn="tl" rotWithShape="0">
                    <a:schemeClr val="dk1">
                      <a:alpha val="40000"/>
                    </a:schemeClr>
                  </a:outerShdw>
                </a:effectLst>
              </a:rPr>
              <a:t>Is this thought helpful right now</a:t>
            </a:r>
            <a:endParaRPr lang="en-GB" b="1" dirty="0">
              <a:ln w="0"/>
              <a:solidFill>
                <a:schemeClr val="tx1"/>
              </a:solidFill>
              <a:effectLst>
                <a:outerShdw blurRad="38100" dist="19050" dir="2700000" algn="tl" rotWithShape="0">
                  <a:schemeClr val="dk1">
                    <a:alpha val="40000"/>
                  </a:schemeClr>
                </a:outerShdw>
              </a:effectLst>
            </a:endParaRPr>
          </a:p>
        </p:txBody>
      </p:sp>
      <p:sp>
        <p:nvSpPr>
          <p:cNvPr id="12" name="Thought Bubble: Cloud 11">
            <a:extLst>
              <a:ext uri="{FF2B5EF4-FFF2-40B4-BE49-F238E27FC236}">
                <a16:creationId xmlns:a16="http://schemas.microsoft.com/office/drawing/2014/main" id="{35457A1A-6CEC-0178-C7E9-0A5CFE2357CA}"/>
              </a:ext>
            </a:extLst>
          </p:cNvPr>
          <p:cNvSpPr/>
          <p:nvPr/>
        </p:nvSpPr>
        <p:spPr>
          <a:xfrm>
            <a:off x="9128929" y="2225710"/>
            <a:ext cx="1949381" cy="1507253"/>
          </a:xfrm>
          <a:prstGeom prst="cloud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0"/>
                <a:solidFill>
                  <a:schemeClr val="tx1"/>
                </a:solidFill>
                <a:effectLst>
                  <a:outerShdw blurRad="38100" dist="19050" dir="2700000" algn="tl" rotWithShape="0">
                    <a:schemeClr val="dk1">
                      <a:alpha val="40000"/>
                    </a:schemeClr>
                  </a:outerShdw>
                </a:effectLst>
              </a:rPr>
              <a:t>Is my thought based on fact</a:t>
            </a:r>
            <a:endParaRPr lang="en-GB" b="1" dirty="0">
              <a:ln w="0"/>
              <a:solidFill>
                <a:schemeClr val="tx1"/>
              </a:solidFill>
              <a:effectLst>
                <a:outerShdw blurRad="38100" dist="19050" dir="2700000" algn="tl" rotWithShape="0">
                  <a:schemeClr val="dk1">
                    <a:alpha val="40000"/>
                  </a:schemeClr>
                </a:outerShdw>
              </a:effectLst>
            </a:endParaRPr>
          </a:p>
        </p:txBody>
      </p:sp>
      <p:sp>
        <p:nvSpPr>
          <p:cNvPr id="13" name="Thought Bubble: Cloud 12">
            <a:extLst>
              <a:ext uri="{FF2B5EF4-FFF2-40B4-BE49-F238E27FC236}">
                <a16:creationId xmlns:a16="http://schemas.microsoft.com/office/drawing/2014/main" id="{4F36E55D-4E82-9D94-BCB6-CD8A0C08C74B}"/>
              </a:ext>
            </a:extLst>
          </p:cNvPr>
          <p:cNvSpPr/>
          <p:nvPr/>
        </p:nvSpPr>
        <p:spPr>
          <a:xfrm>
            <a:off x="9849059" y="222738"/>
            <a:ext cx="1949381" cy="1507253"/>
          </a:xfrm>
          <a:prstGeom prst="cloud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0"/>
                <a:solidFill>
                  <a:schemeClr val="tx1"/>
                </a:solidFill>
                <a:effectLst>
                  <a:outerShdw blurRad="38100" dist="19050" dir="2700000" algn="tl" rotWithShape="0">
                    <a:schemeClr val="dk1">
                      <a:alpha val="40000"/>
                    </a:schemeClr>
                  </a:outerShdw>
                </a:effectLst>
              </a:rPr>
              <a:t>Which glasses am I wearing</a:t>
            </a:r>
            <a:endParaRPr lang="en-GB" b="1" dirty="0">
              <a:ln w="0"/>
              <a:solidFill>
                <a:schemeClr val="tx1"/>
              </a:solidFill>
              <a:effectLst>
                <a:outerShdw blurRad="38100" dist="19050" dir="2700000" algn="tl" rotWithShape="0">
                  <a:schemeClr val="dk1">
                    <a:alpha val="40000"/>
                  </a:schemeClr>
                </a:outerShdw>
              </a:effectLst>
            </a:endParaRPr>
          </a:p>
        </p:txBody>
      </p:sp>
      <p:sp>
        <p:nvSpPr>
          <p:cNvPr id="14" name="Thought Bubble: Cloud 13">
            <a:extLst>
              <a:ext uri="{FF2B5EF4-FFF2-40B4-BE49-F238E27FC236}">
                <a16:creationId xmlns:a16="http://schemas.microsoft.com/office/drawing/2014/main" id="{F3700824-6940-5223-03D0-5BF6783D4B46}"/>
              </a:ext>
            </a:extLst>
          </p:cNvPr>
          <p:cNvSpPr/>
          <p:nvPr/>
        </p:nvSpPr>
        <p:spPr>
          <a:xfrm>
            <a:off x="6393264" y="2453052"/>
            <a:ext cx="2014696" cy="1689798"/>
          </a:xfrm>
          <a:prstGeom prst="cloud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0"/>
                <a:solidFill>
                  <a:schemeClr val="tx1"/>
                </a:solidFill>
                <a:effectLst>
                  <a:outerShdw blurRad="38100" dist="19050" dir="2700000" algn="tl" rotWithShape="0">
                    <a:schemeClr val="dk1">
                      <a:alpha val="40000"/>
                    </a:schemeClr>
                  </a:outerShdw>
                </a:effectLst>
              </a:rPr>
              <a:t>Have I evidence to back up this thought</a:t>
            </a:r>
            <a:endParaRPr lang="en-GB" b="1" dirty="0">
              <a:ln w="0"/>
              <a:solidFill>
                <a:schemeClr val="tx1"/>
              </a:solidFill>
              <a:effectLst>
                <a:outerShdw blurRad="38100" dist="19050" dir="2700000" algn="tl" rotWithShape="0">
                  <a:schemeClr val="dk1">
                    <a:alpha val="40000"/>
                  </a:schemeClr>
                </a:outerShdw>
              </a:effectLst>
            </a:endParaRPr>
          </a:p>
        </p:txBody>
      </p:sp>
      <p:sp>
        <p:nvSpPr>
          <p:cNvPr id="15" name="Thought Bubble: Cloud 14">
            <a:extLst>
              <a:ext uri="{FF2B5EF4-FFF2-40B4-BE49-F238E27FC236}">
                <a16:creationId xmlns:a16="http://schemas.microsoft.com/office/drawing/2014/main" id="{E5652E6F-AF17-43F2-61BE-5820731BE6C2}"/>
              </a:ext>
            </a:extLst>
          </p:cNvPr>
          <p:cNvSpPr/>
          <p:nvPr/>
        </p:nvSpPr>
        <p:spPr>
          <a:xfrm>
            <a:off x="4210871" y="4040277"/>
            <a:ext cx="2014696" cy="1974501"/>
          </a:xfrm>
          <a:prstGeom prst="cloud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0"/>
                <a:solidFill>
                  <a:schemeClr val="tx1"/>
                </a:solidFill>
                <a:effectLst>
                  <a:outerShdw blurRad="38100" dist="19050" dir="2700000" algn="tl" rotWithShape="0">
                    <a:schemeClr val="dk1">
                      <a:alpha val="40000"/>
                    </a:schemeClr>
                  </a:outerShdw>
                </a:effectLst>
              </a:rPr>
              <a:t>What is the worst thing that could happen, is it likely?</a:t>
            </a:r>
            <a:endParaRPr lang="en-GB" b="1" dirty="0">
              <a:ln w="0"/>
              <a:solidFill>
                <a:schemeClr val="tx1"/>
              </a:solidFill>
              <a:effectLst>
                <a:outerShdw blurRad="38100" dist="19050" dir="2700000" algn="tl" rotWithShape="0">
                  <a:schemeClr val="dk1">
                    <a:alpha val="40000"/>
                  </a:schemeClr>
                </a:outerShdw>
              </a:effectLst>
            </a:endParaRPr>
          </a:p>
        </p:txBody>
      </p:sp>
      <p:sp>
        <p:nvSpPr>
          <p:cNvPr id="16" name="Thought Bubble: Cloud 15">
            <a:extLst>
              <a:ext uri="{FF2B5EF4-FFF2-40B4-BE49-F238E27FC236}">
                <a16:creationId xmlns:a16="http://schemas.microsoft.com/office/drawing/2014/main" id="{72CD4CA0-34B8-A4CA-5CD9-AE9697D257C8}"/>
              </a:ext>
            </a:extLst>
          </p:cNvPr>
          <p:cNvSpPr/>
          <p:nvPr/>
        </p:nvSpPr>
        <p:spPr>
          <a:xfrm>
            <a:off x="6585021" y="4865913"/>
            <a:ext cx="1949381" cy="1507253"/>
          </a:xfrm>
          <a:prstGeom prst="cloud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0"/>
                <a:solidFill>
                  <a:schemeClr val="tx1"/>
                </a:solidFill>
                <a:effectLst>
                  <a:outerShdw blurRad="38100" dist="19050" dir="2700000" algn="tl" rotWithShape="0">
                    <a:schemeClr val="dk1">
                      <a:alpha val="40000"/>
                    </a:schemeClr>
                  </a:outerShdw>
                </a:effectLst>
              </a:rPr>
              <a:t>What is more likely  to happen</a:t>
            </a:r>
            <a:endParaRPr lang="en-GB" b="1" dirty="0">
              <a:ln w="0"/>
              <a:solidFill>
                <a:schemeClr val="tx1"/>
              </a:solidFill>
              <a:effectLst>
                <a:outerShdw blurRad="38100" dist="19050" dir="2700000" algn="tl" rotWithShape="0">
                  <a:schemeClr val="dk1">
                    <a:alpha val="40000"/>
                  </a:schemeClr>
                </a:outerShdw>
              </a:effectLst>
            </a:endParaRPr>
          </a:p>
        </p:txBody>
      </p:sp>
      <p:sp>
        <p:nvSpPr>
          <p:cNvPr id="17" name="Thought Bubble: Cloud 16">
            <a:extLst>
              <a:ext uri="{FF2B5EF4-FFF2-40B4-BE49-F238E27FC236}">
                <a16:creationId xmlns:a16="http://schemas.microsoft.com/office/drawing/2014/main" id="{3D63E03A-02B6-3AB4-850B-899FD77C61AE}"/>
              </a:ext>
            </a:extLst>
          </p:cNvPr>
          <p:cNvSpPr/>
          <p:nvPr/>
        </p:nvSpPr>
        <p:spPr>
          <a:xfrm>
            <a:off x="9128929" y="4632290"/>
            <a:ext cx="2056561" cy="1728315"/>
          </a:xfrm>
          <a:prstGeom prst="cloud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0"/>
                <a:solidFill>
                  <a:schemeClr val="tx1"/>
                </a:solidFill>
                <a:effectLst>
                  <a:outerShdw blurRad="38100" dist="19050" dir="2700000" algn="tl" rotWithShape="0">
                    <a:schemeClr val="dk1">
                      <a:alpha val="40000"/>
                    </a:schemeClr>
                  </a:outerShdw>
                </a:effectLst>
              </a:rPr>
              <a:t>Can I think more realistically, based on fact</a:t>
            </a:r>
            <a:endParaRPr lang="en-GB" b="1" dirty="0">
              <a:ln w="0"/>
              <a:solidFill>
                <a:schemeClr val="tx1"/>
              </a:solidFill>
              <a:effectLst>
                <a:outerShdw blurRad="38100" dist="19050" dir="2700000" algn="tl" rotWithShape="0">
                  <a:schemeClr val="dk1">
                    <a:alpha val="40000"/>
                  </a:schemeClr>
                </a:outerShdw>
              </a:effectLst>
            </a:endParaRPr>
          </a:p>
        </p:txBody>
      </p:sp>
      <p:sp>
        <p:nvSpPr>
          <p:cNvPr id="18" name="Thought Bubble: Cloud 17">
            <a:extLst>
              <a:ext uri="{FF2B5EF4-FFF2-40B4-BE49-F238E27FC236}">
                <a16:creationId xmlns:a16="http://schemas.microsoft.com/office/drawing/2014/main" id="{03B12791-E6A6-DDC0-6E97-2848D3BAEE36}"/>
              </a:ext>
            </a:extLst>
          </p:cNvPr>
          <p:cNvSpPr/>
          <p:nvPr/>
        </p:nvSpPr>
        <p:spPr>
          <a:xfrm>
            <a:off x="4443883" y="349361"/>
            <a:ext cx="1949381" cy="1974501"/>
          </a:xfrm>
          <a:prstGeom prst="cloud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n w="0"/>
                <a:solidFill>
                  <a:schemeClr val="tx1"/>
                </a:solidFill>
                <a:effectLst>
                  <a:outerShdw blurRad="38100" dist="19050" dir="2700000" algn="tl" rotWithShape="0">
                    <a:schemeClr val="dk1">
                      <a:alpha val="40000"/>
                    </a:schemeClr>
                  </a:outerShdw>
                </a:effectLst>
              </a:rPr>
              <a:t>What am I thinking ??</a:t>
            </a:r>
            <a:endParaRPr lang="en-GB" sz="2400" b="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755432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34605-B06B-3BD5-FDBC-3FC79F3C954E}"/>
              </a:ext>
            </a:extLst>
          </p:cNvPr>
          <p:cNvSpPr>
            <a:spLocks noGrp="1"/>
          </p:cNvSpPr>
          <p:nvPr>
            <p:ph type="title"/>
          </p:nvPr>
        </p:nvSpPr>
        <p:spPr>
          <a:xfrm>
            <a:off x="854110" y="287406"/>
            <a:ext cx="4823209" cy="1190505"/>
          </a:xfrm>
        </p:spPr>
        <p:txBody>
          <a:bodyPr/>
          <a:lstStyle/>
          <a:p>
            <a:r>
              <a:rPr lang="en-US" b="1" dirty="0"/>
              <a:t>Test Stress Box</a:t>
            </a:r>
            <a:endParaRPr lang="en-GB" b="1" dirty="0"/>
          </a:p>
        </p:txBody>
      </p:sp>
      <p:sp>
        <p:nvSpPr>
          <p:cNvPr id="3" name="Text Placeholder 2">
            <a:extLst>
              <a:ext uri="{FF2B5EF4-FFF2-40B4-BE49-F238E27FC236}">
                <a16:creationId xmlns:a16="http://schemas.microsoft.com/office/drawing/2014/main" id="{0DB1FE27-2EF1-F5F1-7707-B7DBE0BA6B8F}"/>
              </a:ext>
            </a:extLst>
          </p:cNvPr>
          <p:cNvSpPr>
            <a:spLocks noGrp="1"/>
          </p:cNvSpPr>
          <p:nvPr>
            <p:ph type="body" idx="1"/>
          </p:nvPr>
        </p:nvSpPr>
        <p:spPr>
          <a:xfrm>
            <a:off x="854110" y="1846052"/>
            <a:ext cx="5180930" cy="736282"/>
          </a:xfrm>
          <a:solidFill>
            <a:schemeClr val="bg2">
              <a:lumMod val="90000"/>
            </a:schemeClr>
          </a:solidFill>
        </p:spPr>
        <p:txBody>
          <a:bodyPr>
            <a:normAutofit lnSpcReduction="10000"/>
          </a:bodyPr>
          <a:lstStyle/>
          <a:p>
            <a:r>
              <a:rPr lang="en-US" sz="2400" b="1" dirty="0"/>
              <a:t>My unrealistic expectations about work, revision and exams</a:t>
            </a:r>
            <a:endParaRPr lang="en-GB" sz="2400" b="1" dirty="0"/>
          </a:p>
        </p:txBody>
      </p:sp>
      <p:graphicFrame>
        <p:nvGraphicFramePr>
          <p:cNvPr id="1028" name="Content Placeholder 3">
            <a:extLst>
              <a:ext uri="{FF2B5EF4-FFF2-40B4-BE49-F238E27FC236}">
                <a16:creationId xmlns:a16="http://schemas.microsoft.com/office/drawing/2014/main" id="{2798DB47-BFD6-5BC7-8992-9A0A62E779D7}"/>
              </a:ext>
            </a:extLst>
          </p:cNvPr>
          <p:cNvGraphicFramePr>
            <a:graphicFrameLocks noGrp="1"/>
          </p:cNvGraphicFramePr>
          <p:nvPr>
            <p:ph sz="half" idx="2"/>
          </p:nvPr>
        </p:nvGraphicFramePr>
        <p:xfrm>
          <a:off x="915070" y="2582334"/>
          <a:ext cx="5119970" cy="337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4">
            <a:extLst>
              <a:ext uri="{FF2B5EF4-FFF2-40B4-BE49-F238E27FC236}">
                <a16:creationId xmlns:a16="http://schemas.microsoft.com/office/drawing/2014/main" id="{49AE4FE5-8695-244E-BD1D-9DA92023080F}"/>
              </a:ext>
            </a:extLst>
          </p:cNvPr>
          <p:cNvSpPr>
            <a:spLocks noGrp="1"/>
          </p:cNvSpPr>
          <p:nvPr>
            <p:ph type="body" sz="quarter" idx="3"/>
          </p:nvPr>
        </p:nvSpPr>
        <p:spPr>
          <a:xfrm>
            <a:off x="6217920" y="1846052"/>
            <a:ext cx="5119970" cy="736282"/>
          </a:xfrm>
          <a:solidFill>
            <a:schemeClr val="bg2">
              <a:lumMod val="90000"/>
            </a:schemeClr>
          </a:solidFill>
        </p:spPr>
        <p:txBody>
          <a:bodyPr>
            <a:normAutofit lnSpcReduction="10000"/>
          </a:bodyPr>
          <a:lstStyle/>
          <a:p>
            <a:r>
              <a:rPr lang="en-US" sz="2400" b="1" dirty="0"/>
              <a:t>Alternative, realistic expectations</a:t>
            </a:r>
            <a:endParaRPr lang="en-GB" sz="2400" b="1" dirty="0"/>
          </a:p>
        </p:txBody>
      </p:sp>
      <p:sp>
        <p:nvSpPr>
          <p:cNvPr id="6" name="Content Placeholder 5">
            <a:extLst>
              <a:ext uri="{FF2B5EF4-FFF2-40B4-BE49-F238E27FC236}">
                <a16:creationId xmlns:a16="http://schemas.microsoft.com/office/drawing/2014/main" id="{478BD817-F803-5A2F-6C85-554277650088}"/>
              </a:ext>
            </a:extLst>
          </p:cNvPr>
          <p:cNvSpPr>
            <a:spLocks noGrp="1"/>
          </p:cNvSpPr>
          <p:nvPr>
            <p:ph sz="quarter" idx="4"/>
          </p:nvPr>
        </p:nvSpPr>
        <p:spPr>
          <a:xfrm>
            <a:off x="6217920" y="2582334"/>
            <a:ext cx="5119970" cy="3378200"/>
          </a:xfrm>
        </p:spPr>
        <p:txBody>
          <a:bodyPr/>
          <a:lstStyle/>
          <a:p>
            <a:endParaRPr lang="en-US" dirty="0"/>
          </a:p>
          <a:p>
            <a:r>
              <a:rPr lang="en-GB" b="1" dirty="0"/>
              <a:t>I've revised, I will know at least some of it !</a:t>
            </a:r>
          </a:p>
          <a:p>
            <a:endParaRPr lang="en-GB" b="1" dirty="0"/>
          </a:p>
          <a:p>
            <a:r>
              <a:rPr lang="en-GB" b="1" dirty="0"/>
              <a:t>I know how to self care, I did well in practice, I can manage this</a:t>
            </a:r>
          </a:p>
          <a:p>
            <a:endParaRPr lang="en-GB" b="1" dirty="0"/>
          </a:p>
          <a:p>
            <a:pPr marL="0" indent="0">
              <a:buNone/>
            </a:pPr>
            <a:r>
              <a:rPr lang="en-GB" b="1" dirty="0"/>
              <a:t>Everyone knows I'm working hard, they know I’ll do my best and that is enough</a:t>
            </a:r>
          </a:p>
          <a:p>
            <a:endParaRPr lang="en-GB" b="1" dirty="0"/>
          </a:p>
          <a:p>
            <a:pPr marL="0" indent="0">
              <a:buNone/>
            </a:pPr>
            <a:endParaRPr lang="en-GB" b="1" dirty="0"/>
          </a:p>
          <a:p>
            <a:pPr marL="0" indent="0">
              <a:buNone/>
            </a:pPr>
            <a:endParaRPr lang="en-GB" b="1" dirty="0"/>
          </a:p>
          <a:p>
            <a:pPr marL="0" indent="0">
              <a:buNone/>
            </a:pPr>
            <a:endParaRPr lang="en-GB" dirty="0"/>
          </a:p>
        </p:txBody>
      </p:sp>
      <p:pic>
        <p:nvPicPr>
          <p:cNvPr id="1026" name="Picture 2" descr="Image result for positive thinking">
            <a:extLst>
              <a:ext uri="{FF2B5EF4-FFF2-40B4-BE49-F238E27FC236}">
                <a16:creationId xmlns:a16="http://schemas.microsoft.com/office/drawing/2014/main" id="{8D31C541-D34B-8E4A-1AC2-BE069E025DC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7675" y="72130"/>
            <a:ext cx="2161442" cy="2007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080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54CE3AD-C754-4F1E-A76F-1EDDF7179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789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238B743-4443-4735-BFC2-B514F6409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578973" y="0"/>
            <a:ext cx="761302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7" name="Content Placeholder 2">
            <a:extLst>
              <a:ext uri="{FF2B5EF4-FFF2-40B4-BE49-F238E27FC236}">
                <a16:creationId xmlns:a16="http://schemas.microsoft.com/office/drawing/2014/main" id="{3BEC0B5C-43A5-4433-81BE-2B8A0AC3D6FA}"/>
              </a:ext>
            </a:extLst>
          </p:cNvPr>
          <p:cNvSpPr>
            <a:spLocks noGrp="1"/>
          </p:cNvSpPr>
          <p:nvPr>
            <p:ph idx="1"/>
          </p:nvPr>
        </p:nvSpPr>
        <p:spPr>
          <a:xfrm>
            <a:off x="5333342" y="643467"/>
            <a:ext cx="6104288" cy="5571065"/>
          </a:xfrm>
        </p:spPr>
        <p:txBody>
          <a:bodyPr anchor="ctr">
            <a:normAutofit lnSpcReduction="10000"/>
          </a:bodyPr>
          <a:lstStyle/>
          <a:p>
            <a:r>
              <a:rPr lang="en-GB" b="1" dirty="0">
                <a:solidFill>
                  <a:srgbClr val="FFFFFF"/>
                </a:solidFill>
                <a:latin typeface="Lato"/>
              </a:rPr>
              <a:t>From an NSPCC study, young people said they didn’t talk to their parents because:</a:t>
            </a:r>
          </a:p>
          <a:p>
            <a:r>
              <a:rPr lang="en-GB" dirty="0">
                <a:solidFill>
                  <a:srgbClr val="FFFFFF"/>
                </a:solidFill>
                <a:latin typeface="Lato"/>
              </a:rPr>
              <a:t>They wouldn’t understand</a:t>
            </a:r>
          </a:p>
          <a:p>
            <a:r>
              <a:rPr lang="en-GB" dirty="0">
                <a:solidFill>
                  <a:srgbClr val="FFFFFF"/>
                </a:solidFill>
                <a:latin typeface="Lato"/>
              </a:rPr>
              <a:t>They would over-react</a:t>
            </a:r>
          </a:p>
          <a:p>
            <a:r>
              <a:rPr lang="en-GB" dirty="0">
                <a:solidFill>
                  <a:srgbClr val="FFFFFF"/>
                </a:solidFill>
                <a:latin typeface="Lato"/>
              </a:rPr>
              <a:t>They would become worried or upset</a:t>
            </a:r>
          </a:p>
          <a:p>
            <a:r>
              <a:rPr lang="en-GB" dirty="0">
                <a:solidFill>
                  <a:srgbClr val="FFFFFF"/>
                </a:solidFill>
                <a:latin typeface="Lato"/>
              </a:rPr>
              <a:t>They would not be believed</a:t>
            </a:r>
          </a:p>
          <a:p>
            <a:endParaRPr lang="en-GB" dirty="0">
              <a:solidFill>
                <a:srgbClr val="FFFFFF"/>
              </a:solidFill>
              <a:latin typeface="Lato"/>
            </a:endParaRPr>
          </a:p>
          <a:p>
            <a:r>
              <a:rPr lang="en-GB" b="1" dirty="0">
                <a:solidFill>
                  <a:srgbClr val="FFFFFF"/>
                </a:solidFill>
                <a:latin typeface="Lato"/>
              </a:rPr>
              <a:t>To discuss their worries with someone they needed:</a:t>
            </a:r>
          </a:p>
          <a:p>
            <a:r>
              <a:rPr lang="en-GB" dirty="0">
                <a:solidFill>
                  <a:srgbClr val="FFFFFF"/>
                </a:solidFill>
                <a:latin typeface="Lato"/>
              </a:rPr>
              <a:t>To be listened to</a:t>
            </a:r>
          </a:p>
          <a:p>
            <a:r>
              <a:rPr lang="en-GB" dirty="0">
                <a:solidFill>
                  <a:srgbClr val="FFFFFF"/>
                </a:solidFill>
                <a:latin typeface="Lato"/>
              </a:rPr>
              <a:t>To know that person could help</a:t>
            </a:r>
          </a:p>
          <a:p>
            <a:r>
              <a:rPr lang="en-GB" dirty="0">
                <a:solidFill>
                  <a:srgbClr val="FFFFFF"/>
                </a:solidFill>
                <a:latin typeface="Lato"/>
              </a:rPr>
              <a:t>Not to be judged</a:t>
            </a:r>
          </a:p>
          <a:p>
            <a:r>
              <a:rPr lang="en-GB" dirty="0">
                <a:solidFill>
                  <a:srgbClr val="FFFFFF"/>
                </a:solidFill>
                <a:latin typeface="Lato"/>
              </a:rPr>
              <a:t>Not to be told off</a:t>
            </a:r>
          </a:p>
          <a:p>
            <a:r>
              <a:rPr lang="en-GB" dirty="0">
                <a:solidFill>
                  <a:srgbClr val="FFFFFF"/>
                </a:solidFill>
                <a:latin typeface="Lato"/>
              </a:rPr>
              <a:t>Not to have that person take control</a:t>
            </a:r>
          </a:p>
          <a:p>
            <a:endParaRPr lang="en-GB" sz="1500" dirty="0">
              <a:solidFill>
                <a:srgbClr val="FFFFFF"/>
              </a:solidFill>
              <a:latin typeface="Lato"/>
            </a:endParaRPr>
          </a:p>
          <a:p>
            <a:endParaRPr lang="en-GB" sz="1500" dirty="0">
              <a:solidFill>
                <a:srgbClr val="FFFFFF"/>
              </a:solidFill>
            </a:endParaRPr>
          </a:p>
        </p:txBody>
      </p:sp>
      <p:sp>
        <p:nvSpPr>
          <p:cNvPr id="6" name="TextBox 5">
            <a:extLst>
              <a:ext uri="{FF2B5EF4-FFF2-40B4-BE49-F238E27FC236}">
                <a16:creationId xmlns:a16="http://schemas.microsoft.com/office/drawing/2014/main" id="{F6DBA3C0-7E54-48C7-9193-58ACB8B054C4}"/>
              </a:ext>
            </a:extLst>
          </p:cNvPr>
          <p:cNvSpPr txBox="1"/>
          <p:nvPr/>
        </p:nvSpPr>
        <p:spPr>
          <a:xfrm>
            <a:off x="400050" y="428177"/>
            <a:ext cx="3303270" cy="6001643"/>
          </a:xfrm>
          <a:prstGeom prst="rect">
            <a:avLst/>
          </a:prstGeom>
          <a:noFill/>
        </p:spPr>
        <p:txBody>
          <a:bodyPr wrap="square" rtlCol="0">
            <a:spAutoFit/>
          </a:bodyPr>
          <a:lstStyle/>
          <a:p>
            <a:r>
              <a:rPr lang="en-GB" sz="2400" b="1" i="0" dirty="0">
                <a:solidFill>
                  <a:srgbClr val="FFFFFF"/>
                </a:solidFill>
                <a:effectLst/>
                <a:latin typeface="Lato"/>
              </a:rPr>
              <a:t>In a calm moment, talk with your child about their anxiety.</a:t>
            </a:r>
            <a:r>
              <a:rPr lang="en-GB" sz="2400" b="0" i="0" dirty="0">
                <a:solidFill>
                  <a:srgbClr val="FFFFFF"/>
                </a:solidFill>
                <a:effectLst/>
                <a:latin typeface="Lato"/>
              </a:rPr>
              <a:t> Ask them what it feels like in their mind and body, and what things make them feel that way. It can be tempting to dismiss their worries because you want to reassure them, but it’s important to empathise with their experience and validate their feelings</a:t>
            </a:r>
            <a:r>
              <a:rPr lang="en-GB" sz="2000" b="0" i="0" dirty="0">
                <a:solidFill>
                  <a:srgbClr val="FFFFFF"/>
                </a:solidFill>
                <a:effectLst/>
                <a:latin typeface="Lato"/>
              </a:rPr>
              <a:t>. </a:t>
            </a:r>
            <a:endParaRPr lang="en-GB" sz="2000" dirty="0">
              <a:solidFill>
                <a:srgbClr val="FFFFFF"/>
              </a:solidFill>
              <a:latin typeface="Lato"/>
            </a:endParaRPr>
          </a:p>
        </p:txBody>
      </p:sp>
    </p:spTree>
    <p:extLst>
      <p:ext uri="{BB962C8B-B14F-4D97-AF65-F5344CB8AC3E}">
        <p14:creationId xmlns:p14="http://schemas.microsoft.com/office/powerpoint/2010/main" val="411157279"/>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FD60A-7D8D-421B-B508-9F008AC5D76E}"/>
              </a:ext>
            </a:extLst>
          </p:cNvPr>
          <p:cNvSpPr>
            <a:spLocks noGrp="1"/>
          </p:cNvSpPr>
          <p:nvPr>
            <p:ph type="title"/>
          </p:nvPr>
        </p:nvSpPr>
        <p:spPr/>
        <p:txBody>
          <a:bodyPr/>
          <a:lstStyle/>
          <a:p>
            <a:r>
              <a:rPr lang="en-GB" b="1" dirty="0">
                <a:solidFill>
                  <a:srgbClr val="C00000"/>
                </a:solidFill>
              </a:rPr>
              <a:t>In the moment</a:t>
            </a:r>
          </a:p>
        </p:txBody>
      </p:sp>
      <p:sp>
        <p:nvSpPr>
          <p:cNvPr id="3" name="Content Placeholder 2">
            <a:extLst>
              <a:ext uri="{FF2B5EF4-FFF2-40B4-BE49-F238E27FC236}">
                <a16:creationId xmlns:a16="http://schemas.microsoft.com/office/drawing/2014/main" id="{A860C3E4-0DD7-4D90-B789-1F0F52D0FCEA}"/>
              </a:ext>
            </a:extLst>
          </p:cNvPr>
          <p:cNvSpPr>
            <a:spLocks noGrp="1"/>
          </p:cNvSpPr>
          <p:nvPr>
            <p:ph sz="half" idx="1"/>
          </p:nvPr>
        </p:nvSpPr>
        <p:spPr>
          <a:solidFill>
            <a:schemeClr val="accent1">
              <a:lumMod val="20000"/>
              <a:lumOff val="80000"/>
            </a:schemeClr>
          </a:solidFill>
        </p:spPr>
        <p:txBody>
          <a:bodyPr>
            <a:normAutofit fontScale="92500" lnSpcReduction="20000"/>
          </a:bodyPr>
          <a:lstStyle/>
          <a:p>
            <a:pPr marL="0" indent="0">
              <a:buNone/>
            </a:pPr>
            <a:r>
              <a:rPr lang="en-GB" sz="3200" b="1" dirty="0"/>
              <a:t>To relax</a:t>
            </a:r>
          </a:p>
          <a:p>
            <a:pPr>
              <a:buFont typeface="Wingdings" panose="05000000000000000000" pitchFamily="2" charset="2"/>
              <a:buChar char="ü"/>
            </a:pPr>
            <a:r>
              <a:rPr lang="en-GB" sz="2800" dirty="0"/>
              <a:t>Walk or step outside to get some fresh air</a:t>
            </a:r>
          </a:p>
          <a:p>
            <a:pPr>
              <a:buFont typeface="Wingdings" panose="05000000000000000000" pitchFamily="2" charset="2"/>
              <a:buChar char="ü"/>
            </a:pPr>
            <a:r>
              <a:rPr lang="en-GB" sz="2800" dirty="0"/>
              <a:t>Exercise or physical activity</a:t>
            </a:r>
          </a:p>
          <a:p>
            <a:pPr>
              <a:buFont typeface="Wingdings" panose="05000000000000000000" pitchFamily="2" charset="2"/>
              <a:buChar char="ü"/>
            </a:pPr>
            <a:r>
              <a:rPr lang="en-GB" sz="2800" dirty="0"/>
              <a:t>Breathe deeply</a:t>
            </a:r>
          </a:p>
          <a:p>
            <a:pPr>
              <a:buFont typeface="Wingdings" panose="05000000000000000000" pitchFamily="2" charset="2"/>
              <a:buChar char="ü"/>
            </a:pPr>
            <a:r>
              <a:rPr lang="en-GB" sz="2800" dirty="0"/>
              <a:t>Visualise</a:t>
            </a:r>
          </a:p>
          <a:p>
            <a:pPr>
              <a:buFont typeface="Wingdings" panose="05000000000000000000" pitchFamily="2" charset="2"/>
              <a:buChar char="ü"/>
            </a:pPr>
            <a:r>
              <a:rPr lang="en-GB" sz="2800" dirty="0"/>
              <a:t>Listen to music</a:t>
            </a:r>
          </a:p>
          <a:p>
            <a:pPr>
              <a:buFont typeface="Wingdings" panose="05000000000000000000" pitchFamily="2" charset="2"/>
              <a:buChar char="ü"/>
            </a:pPr>
            <a:r>
              <a:rPr lang="en-GB" sz="2800" dirty="0"/>
              <a:t>Colour or draw</a:t>
            </a:r>
          </a:p>
          <a:p>
            <a:pPr>
              <a:buFont typeface="Wingdings" panose="05000000000000000000" pitchFamily="2" charset="2"/>
              <a:buChar char="ü"/>
            </a:pPr>
            <a:r>
              <a:rPr lang="en-GB" sz="2800" dirty="0"/>
              <a:t>Soothe box</a:t>
            </a:r>
          </a:p>
          <a:p>
            <a:endParaRPr lang="en-GB" dirty="0"/>
          </a:p>
          <a:p>
            <a:endParaRPr lang="en-GB" dirty="0"/>
          </a:p>
        </p:txBody>
      </p:sp>
      <p:sp>
        <p:nvSpPr>
          <p:cNvPr id="4" name="Content Placeholder 3">
            <a:extLst>
              <a:ext uri="{FF2B5EF4-FFF2-40B4-BE49-F238E27FC236}">
                <a16:creationId xmlns:a16="http://schemas.microsoft.com/office/drawing/2014/main" id="{4DFC98A0-8036-45E3-81F9-E14CEEB396E7}"/>
              </a:ext>
            </a:extLst>
          </p:cNvPr>
          <p:cNvSpPr>
            <a:spLocks noGrp="1"/>
          </p:cNvSpPr>
          <p:nvPr>
            <p:ph sz="half" idx="2"/>
          </p:nvPr>
        </p:nvSpPr>
        <p:spPr>
          <a:solidFill>
            <a:schemeClr val="accent2">
              <a:lumMod val="40000"/>
              <a:lumOff val="60000"/>
            </a:schemeClr>
          </a:solidFill>
        </p:spPr>
        <p:txBody>
          <a:bodyPr>
            <a:normAutofit fontScale="92500" lnSpcReduction="20000"/>
          </a:bodyPr>
          <a:lstStyle/>
          <a:p>
            <a:r>
              <a:rPr lang="en-GB" sz="3200" b="1" dirty="0"/>
              <a:t>To distract </a:t>
            </a:r>
          </a:p>
          <a:p>
            <a:pPr>
              <a:buFont typeface="Wingdings" panose="05000000000000000000" pitchFamily="2" charset="2"/>
              <a:buChar char="Ø"/>
            </a:pPr>
            <a:r>
              <a:rPr lang="en-GB" sz="2800" dirty="0"/>
              <a:t>Watch a film</a:t>
            </a:r>
          </a:p>
          <a:p>
            <a:pPr>
              <a:buFont typeface="Wingdings" panose="05000000000000000000" pitchFamily="2" charset="2"/>
              <a:buChar char="Ø"/>
            </a:pPr>
            <a:r>
              <a:rPr lang="en-GB" sz="2800" dirty="0"/>
              <a:t>Play a game</a:t>
            </a:r>
          </a:p>
          <a:p>
            <a:pPr>
              <a:buFont typeface="Wingdings" panose="05000000000000000000" pitchFamily="2" charset="2"/>
              <a:buChar char="Ø"/>
            </a:pPr>
            <a:r>
              <a:rPr lang="en-GB" sz="2800" dirty="0"/>
              <a:t>Activity with family</a:t>
            </a:r>
          </a:p>
          <a:p>
            <a:pPr>
              <a:buFont typeface="Wingdings" panose="05000000000000000000" pitchFamily="2" charset="2"/>
              <a:buChar char="Ø"/>
            </a:pPr>
            <a:r>
              <a:rPr lang="en-GB" sz="2800" dirty="0"/>
              <a:t>Read</a:t>
            </a:r>
          </a:p>
          <a:p>
            <a:pPr>
              <a:buFont typeface="Wingdings" panose="05000000000000000000" pitchFamily="2" charset="2"/>
              <a:buChar char="Ø"/>
            </a:pPr>
            <a:r>
              <a:rPr lang="en-GB" sz="2800" dirty="0"/>
              <a:t>Meet or speak to friends</a:t>
            </a:r>
          </a:p>
          <a:p>
            <a:pPr>
              <a:buFont typeface="Wingdings" panose="05000000000000000000" pitchFamily="2" charset="2"/>
              <a:buChar char="Ø"/>
            </a:pPr>
            <a:r>
              <a:rPr lang="en-GB" sz="2800" dirty="0"/>
              <a:t>Do something physical</a:t>
            </a:r>
          </a:p>
          <a:p>
            <a:pPr>
              <a:buFont typeface="Wingdings" panose="05000000000000000000" pitchFamily="2" charset="2"/>
              <a:buChar char="Ø"/>
            </a:pPr>
            <a:endParaRPr lang="en-GB" dirty="0"/>
          </a:p>
          <a:p>
            <a:endParaRPr lang="en-GB" dirty="0"/>
          </a:p>
          <a:p>
            <a:endParaRPr lang="en-GB" dirty="0"/>
          </a:p>
          <a:p>
            <a:endParaRPr lang="en-GB" dirty="0"/>
          </a:p>
        </p:txBody>
      </p:sp>
    </p:spTree>
    <p:extLst>
      <p:ext uri="{BB962C8B-B14F-4D97-AF65-F5344CB8AC3E}">
        <p14:creationId xmlns:p14="http://schemas.microsoft.com/office/powerpoint/2010/main" val="2669483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BD3F30-94E6-E02B-C65E-2EC8F8B1A7B1}"/>
              </a:ext>
            </a:extLst>
          </p:cNvPr>
          <p:cNvPicPr>
            <a:picLocks noChangeAspect="1"/>
          </p:cNvPicPr>
          <p:nvPr/>
        </p:nvPicPr>
        <p:blipFill>
          <a:blip r:embed="rId2"/>
          <a:stretch>
            <a:fillRect/>
          </a:stretch>
        </p:blipFill>
        <p:spPr>
          <a:xfrm>
            <a:off x="1302936" y="630785"/>
            <a:ext cx="4531807" cy="5824368"/>
          </a:xfrm>
          <a:prstGeom prst="rect">
            <a:avLst/>
          </a:prstGeom>
        </p:spPr>
      </p:pic>
      <p:sp>
        <p:nvSpPr>
          <p:cNvPr id="4" name="TextBox 3">
            <a:extLst>
              <a:ext uri="{FF2B5EF4-FFF2-40B4-BE49-F238E27FC236}">
                <a16:creationId xmlns:a16="http://schemas.microsoft.com/office/drawing/2014/main" id="{E580C041-BFAC-AF8C-0039-62FC81E6819A}"/>
              </a:ext>
            </a:extLst>
          </p:cNvPr>
          <p:cNvSpPr txBox="1"/>
          <p:nvPr/>
        </p:nvSpPr>
        <p:spPr>
          <a:xfrm>
            <a:off x="6971186" y="481918"/>
            <a:ext cx="3607359" cy="1200329"/>
          </a:xfrm>
          <a:prstGeom prst="rect">
            <a:avLst/>
          </a:prstGeom>
          <a:noFill/>
        </p:spPr>
        <p:txBody>
          <a:bodyPr wrap="square" rtlCol="0">
            <a:spAutoFit/>
          </a:bodyPr>
          <a:lstStyle/>
          <a:p>
            <a:r>
              <a:rPr lang="en-US" sz="2400" b="1" dirty="0"/>
              <a:t>It might feel like the smallest thing causes our bucket to overspill</a:t>
            </a:r>
            <a:endParaRPr lang="en-GB" sz="2400" b="1" dirty="0"/>
          </a:p>
        </p:txBody>
      </p:sp>
      <p:pic>
        <p:nvPicPr>
          <p:cNvPr id="2050" name="Picture 2" descr="The Stress Bucket | The Wellbeing Doctor">
            <a:extLst>
              <a:ext uri="{FF2B5EF4-FFF2-40B4-BE49-F238E27FC236}">
                <a16:creationId xmlns:a16="http://schemas.microsoft.com/office/drawing/2014/main" id="{35025138-C481-8C3F-A1BF-ED1E446EE6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8611" y="1682247"/>
            <a:ext cx="4593661" cy="4593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490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0" name="Rectangle 9">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cxnSp>
        <p:nvCxnSpPr>
          <p:cNvPr id="12" name="Straight Connector 11">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Red toy person in front of two lines of white figures">
            <a:extLst>
              <a:ext uri="{FF2B5EF4-FFF2-40B4-BE49-F238E27FC236}">
                <a16:creationId xmlns:a16="http://schemas.microsoft.com/office/drawing/2014/main" id="{95E72E09-74F1-4ED1-AE93-01C66AEAEC9B}"/>
              </a:ext>
            </a:extLst>
          </p:cNvPr>
          <p:cNvPicPr>
            <a:picLocks noChangeAspect="1"/>
          </p:cNvPicPr>
          <p:nvPr/>
        </p:nvPicPr>
        <p:blipFill rotWithShape="1">
          <a:blip r:embed="rId2">
            <a:duotone>
              <a:schemeClr val="bg2">
                <a:shade val="45000"/>
                <a:satMod val="135000"/>
              </a:schemeClr>
              <a:prstClr val="white"/>
            </a:duotone>
            <a:alphaModFix amt="35000"/>
          </a:blip>
          <a:srcRect t="14449"/>
          <a:stretch/>
        </p:blipFill>
        <p:spPr>
          <a:xfrm>
            <a:off x="20" y="10"/>
            <a:ext cx="12191980" cy="6857990"/>
          </a:xfrm>
          <a:prstGeom prst="rect">
            <a:avLst/>
          </a:prstGeom>
        </p:spPr>
      </p:pic>
      <p:sp>
        <p:nvSpPr>
          <p:cNvPr id="2" name="Title 1">
            <a:extLst>
              <a:ext uri="{FF2B5EF4-FFF2-40B4-BE49-F238E27FC236}">
                <a16:creationId xmlns:a16="http://schemas.microsoft.com/office/drawing/2014/main" id="{1AC706D4-AD9A-4896-9DCE-F8CAC2E93146}"/>
              </a:ext>
            </a:extLst>
          </p:cNvPr>
          <p:cNvSpPr>
            <a:spLocks noGrp="1"/>
          </p:cNvSpPr>
          <p:nvPr>
            <p:ph type="title"/>
          </p:nvPr>
        </p:nvSpPr>
        <p:spPr>
          <a:xfrm>
            <a:off x="1097280" y="758952"/>
            <a:ext cx="10058400" cy="3566160"/>
          </a:xfrm>
        </p:spPr>
        <p:txBody>
          <a:bodyPr vert="horz" lIns="91440" tIns="45720" rIns="91440" bIns="45720" rtlCol="0" anchor="b">
            <a:normAutofit/>
          </a:bodyPr>
          <a:lstStyle/>
          <a:p>
            <a:r>
              <a:rPr lang="en-US" sz="8000">
                <a:solidFill>
                  <a:schemeClr val="tx1">
                    <a:lumMod val="85000"/>
                    <a:lumOff val="15000"/>
                  </a:schemeClr>
                </a:solidFill>
              </a:rPr>
              <a:t>Anxiety in children and how to support</a:t>
            </a:r>
          </a:p>
        </p:txBody>
      </p:sp>
      <p:cxnSp>
        <p:nvCxnSpPr>
          <p:cNvPr id="14" name="Straight Connector 13">
            <a:extLst>
              <a:ext uri="{FF2B5EF4-FFF2-40B4-BE49-F238E27FC236}">
                <a16:creationId xmlns:a16="http://schemas.microsoft.com/office/drawing/2014/main" id="{77AB95BF-57D0-4E49-9EF2-408B47C8D4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1C520CBD-F82E-44E4-BDA5-128716AD79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8" name="Rectangle 17">
            <a:extLst>
              <a:ext uri="{FF2B5EF4-FFF2-40B4-BE49-F238E27FC236}">
                <a16:creationId xmlns:a16="http://schemas.microsoft.com/office/drawing/2014/main" id="{4618AE32-A526-42FC-A854-732740BD3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270593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rt 1">
            <a:extLst>
              <a:ext uri="{FF2B5EF4-FFF2-40B4-BE49-F238E27FC236}">
                <a16:creationId xmlns:a16="http://schemas.microsoft.com/office/drawing/2014/main" id="{A5E15A8A-2355-4C4B-79DD-65FA8FE6EF4F}"/>
              </a:ext>
            </a:extLst>
          </p:cNvPr>
          <p:cNvSpPr/>
          <p:nvPr/>
        </p:nvSpPr>
        <p:spPr>
          <a:xfrm>
            <a:off x="3516924" y="864159"/>
            <a:ext cx="4210259" cy="4180114"/>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rPr>
              <a:t>Emotion Coaching</a:t>
            </a:r>
            <a:endParaRPr lang="en-GB" sz="4400" b="1" dirty="0">
              <a:solidFill>
                <a:schemeClr val="bg1"/>
              </a:solidFill>
            </a:endParaRPr>
          </a:p>
        </p:txBody>
      </p:sp>
      <p:sp>
        <p:nvSpPr>
          <p:cNvPr id="3" name="TextBox 2">
            <a:extLst>
              <a:ext uri="{FF2B5EF4-FFF2-40B4-BE49-F238E27FC236}">
                <a16:creationId xmlns:a16="http://schemas.microsoft.com/office/drawing/2014/main" id="{C75F9A5B-BF49-9830-809B-0FA176DBF620}"/>
              </a:ext>
            </a:extLst>
          </p:cNvPr>
          <p:cNvSpPr txBox="1"/>
          <p:nvPr/>
        </p:nvSpPr>
        <p:spPr>
          <a:xfrm>
            <a:off x="542611" y="713433"/>
            <a:ext cx="2431701" cy="769441"/>
          </a:xfrm>
          <a:prstGeom prst="rect">
            <a:avLst/>
          </a:prstGeom>
          <a:noFill/>
        </p:spPr>
        <p:txBody>
          <a:bodyPr wrap="square" rtlCol="0">
            <a:spAutoFit/>
          </a:bodyPr>
          <a:lstStyle/>
          <a:p>
            <a:r>
              <a:rPr lang="en-US" sz="4400" b="1" dirty="0"/>
              <a:t>Connect</a:t>
            </a:r>
            <a:endParaRPr lang="en-GB" sz="4400" b="1" dirty="0"/>
          </a:p>
        </p:txBody>
      </p:sp>
      <p:sp>
        <p:nvSpPr>
          <p:cNvPr id="4" name="TextBox 3">
            <a:extLst>
              <a:ext uri="{FF2B5EF4-FFF2-40B4-BE49-F238E27FC236}">
                <a16:creationId xmlns:a16="http://schemas.microsoft.com/office/drawing/2014/main" id="{A8080C15-3053-1CCC-3876-23E6F1AF97EC}"/>
              </a:ext>
            </a:extLst>
          </p:cNvPr>
          <p:cNvSpPr txBox="1"/>
          <p:nvPr/>
        </p:nvSpPr>
        <p:spPr>
          <a:xfrm>
            <a:off x="785454" y="2782669"/>
            <a:ext cx="2431701" cy="769441"/>
          </a:xfrm>
          <a:prstGeom prst="rect">
            <a:avLst/>
          </a:prstGeom>
          <a:noFill/>
        </p:spPr>
        <p:txBody>
          <a:bodyPr wrap="square" rtlCol="0">
            <a:spAutoFit/>
          </a:bodyPr>
          <a:lstStyle/>
          <a:p>
            <a:r>
              <a:rPr lang="en-US" sz="4400" b="1" dirty="0"/>
              <a:t>Label</a:t>
            </a:r>
            <a:endParaRPr lang="en-GB" sz="4400" b="1" dirty="0"/>
          </a:p>
        </p:txBody>
      </p:sp>
      <p:sp>
        <p:nvSpPr>
          <p:cNvPr id="5" name="TextBox 4">
            <a:extLst>
              <a:ext uri="{FF2B5EF4-FFF2-40B4-BE49-F238E27FC236}">
                <a16:creationId xmlns:a16="http://schemas.microsoft.com/office/drawing/2014/main" id="{ACD3ED1B-D566-3512-5D25-632531DA9CC6}"/>
              </a:ext>
            </a:extLst>
          </p:cNvPr>
          <p:cNvSpPr txBox="1"/>
          <p:nvPr/>
        </p:nvSpPr>
        <p:spPr>
          <a:xfrm>
            <a:off x="1272794" y="4674941"/>
            <a:ext cx="2431701" cy="769441"/>
          </a:xfrm>
          <a:prstGeom prst="rect">
            <a:avLst/>
          </a:prstGeom>
          <a:noFill/>
        </p:spPr>
        <p:txBody>
          <a:bodyPr wrap="square" rtlCol="0">
            <a:spAutoFit/>
          </a:bodyPr>
          <a:lstStyle/>
          <a:p>
            <a:r>
              <a:rPr lang="en-US" sz="4400" b="1" dirty="0"/>
              <a:t>Validate</a:t>
            </a:r>
            <a:endParaRPr lang="en-GB" sz="4400" b="1" dirty="0"/>
          </a:p>
        </p:txBody>
      </p:sp>
      <p:sp>
        <p:nvSpPr>
          <p:cNvPr id="6" name="TextBox 5">
            <a:extLst>
              <a:ext uri="{FF2B5EF4-FFF2-40B4-BE49-F238E27FC236}">
                <a16:creationId xmlns:a16="http://schemas.microsoft.com/office/drawing/2014/main" id="{D718E188-4E3F-4126-EB9C-0E5C0868BA06}"/>
              </a:ext>
            </a:extLst>
          </p:cNvPr>
          <p:cNvSpPr txBox="1"/>
          <p:nvPr/>
        </p:nvSpPr>
        <p:spPr>
          <a:xfrm>
            <a:off x="8850917" y="374878"/>
            <a:ext cx="2798472" cy="1446550"/>
          </a:xfrm>
          <a:prstGeom prst="rect">
            <a:avLst/>
          </a:prstGeom>
          <a:noFill/>
        </p:spPr>
        <p:txBody>
          <a:bodyPr wrap="square" rtlCol="0">
            <a:spAutoFit/>
          </a:bodyPr>
          <a:lstStyle/>
          <a:p>
            <a:r>
              <a:rPr lang="en-US" sz="4400" b="1" dirty="0"/>
              <a:t>Give permission</a:t>
            </a:r>
            <a:endParaRPr lang="en-GB" sz="4400" b="1" dirty="0"/>
          </a:p>
        </p:txBody>
      </p:sp>
      <p:sp>
        <p:nvSpPr>
          <p:cNvPr id="7" name="TextBox 6">
            <a:extLst>
              <a:ext uri="{FF2B5EF4-FFF2-40B4-BE49-F238E27FC236}">
                <a16:creationId xmlns:a16="http://schemas.microsoft.com/office/drawing/2014/main" id="{F63E47BA-80A3-795C-F590-78DD52A06F23}"/>
              </a:ext>
            </a:extLst>
          </p:cNvPr>
          <p:cNvSpPr txBox="1"/>
          <p:nvPr/>
        </p:nvSpPr>
        <p:spPr>
          <a:xfrm>
            <a:off x="7335294" y="4859607"/>
            <a:ext cx="3583912" cy="769441"/>
          </a:xfrm>
          <a:prstGeom prst="rect">
            <a:avLst/>
          </a:prstGeom>
          <a:noFill/>
        </p:spPr>
        <p:txBody>
          <a:bodyPr wrap="square" rtlCol="0">
            <a:spAutoFit/>
          </a:bodyPr>
          <a:lstStyle/>
          <a:p>
            <a:r>
              <a:rPr lang="en-US" sz="4400" b="1" dirty="0"/>
              <a:t>Problem solve</a:t>
            </a:r>
            <a:endParaRPr lang="en-GB" sz="4400" b="1" dirty="0"/>
          </a:p>
        </p:txBody>
      </p:sp>
      <p:sp>
        <p:nvSpPr>
          <p:cNvPr id="8" name="TextBox 7">
            <a:extLst>
              <a:ext uri="{FF2B5EF4-FFF2-40B4-BE49-F238E27FC236}">
                <a16:creationId xmlns:a16="http://schemas.microsoft.com/office/drawing/2014/main" id="{8D4C0B9F-5047-7B68-AD6A-24DA18FC5F72}"/>
              </a:ext>
            </a:extLst>
          </p:cNvPr>
          <p:cNvSpPr txBox="1"/>
          <p:nvPr/>
        </p:nvSpPr>
        <p:spPr>
          <a:xfrm>
            <a:off x="7938198" y="2828835"/>
            <a:ext cx="3583913" cy="1446550"/>
          </a:xfrm>
          <a:prstGeom prst="rect">
            <a:avLst/>
          </a:prstGeom>
          <a:noFill/>
        </p:spPr>
        <p:txBody>
          <a:bodyPr wrap="square" rtlCol="0">
            <a:spAutoFit/>
          </a:bodyPr>
          <a:lstStyle/>
          <a:p>
            <a:r>
              <a:rPr lang="en-US" sz="4400" b="1" dirty="0"/>
              <a:t>Empathy and understanding</a:t>
            </a:r>
            <a:endParaRPr lang="en-GB" sz="4400" b="1" dirty="0"/>
          </a:p>
        </p:txBody>
      </p:sp>
    </p:spTree>
    <p:extLst>
      <p:ext uri="{BB962C8B-B14F-4D97-AF65-F5344CB8AC3E}">
        <p14:creationId xmlns:p14="http://schemas.microsoft.com/office/powerpoint/2010/main" val="3982426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ow to Avoid Controlling Your Teenager">
            <a:extLst>
              <a:ext uri="{FF2B5EF4-FFF2-40B4-BE49-F238E27FC236}">
                <a16:creationId xmlns:a16="http://schemas.microsoft.com/office/drawing/2014/main" id="{2FB0CB3B-09E7-4C0C-862B-24569BC4DC6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71936" y="411983"/>
            <a:ext cx="5563198" cy="556319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Use transactional analysis and adult/parent/child to figure out yourself,  your spouse, your family, your in-laws, etc. (Honestly.) – The Context Of  Things">
            <a:extLst>
              <a:ext uri="{FF2B5EF4-FFF2-40B4-BE49-F238E27FC236}">
                <a16:creationId xmlns:a16="http://schemas.microsoft.com/office/drawing/2014/main" id="{A83C5A93-D562-4545-62CF-4D3278622CD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55173" y="633046"/>
            <a:ext cx="5575131" cy="5146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24484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2" name="Rectangle 72">
            <a:extLst>
              <a:ext uri="{FF2B5EF4-FFF2-40B4-BE49-F238E27FC236}">
                <a16:creationId xmlns:a16="http://schemas.microsoft.com/office/drawing/2014/main" id="{BB2B8762-61F0-4F1B-9364-D633EE9D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4103" name="Rectangle 74">
            <a:extLst>
              <a:ext uri="{FF2B5EF4-FFF2-40B4-BE49-F238E27FC236}">
                <a16:creationId xmlns:a16="http://schemas.microsoft.com/office/drawing/2014/main" id="{E97675C8-1328-460C-9EBF-6B446B67EA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cxnSp>
        <p:nvCxnSpPr>
          <p:cNvPr id="4104" name="Straight Connector 76">
            <a:extLst>
              <a:ext uri="{FF2B5EF4-FFF2-40B4-BE49-F238E27FC236}">
                <a16:creationId xmlns:a16="http://schemas.microsoft.com/office/drawing/2014/main" id="{514EE78B-AF71-4195-A01B-F1165D923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105" name="Rectangle 78">
            <a:extLst>
              <a:ext uri="{FF2B5EF4-FFF2-40B4-BE49-F238E27FC236}">
                <a16:creationId xmlns:a16="http://schemas.microsoft.com/office/drawing/2014/main" id="{C6417104-D4C1-4710-9982-2154A7F484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1115F1-64B8-4525-9EE7-A39D22EC5A0E}"/>
              </a:ext>
            </a:extLst>
          </p:cNvPr>
          <p:cNvSpPr>
            <a:spLocks noGrp="1"/>
          </p:cNvSpPr>
          <p:nvPr>
            <p:ph type="title"/>
          </p:nvPr>
        </p:nvSpPr>
        <p:spPr>
          <a:xfrm>
            <a:off x="609459" y="5359241"/>
            <a:ext cx="10909073" cy="941833"/>
          </a:xfrm>
        </p:spPr>
        <p:txBody>
          <a:bodyPr vert="horz" lIns="91440" tIns="45720" rIns="91440" bIns="45720" rtlCol="0" anchor="b">
            <a:normAutofit/>
          </a:bodyPr>
          <a:lstStyle/>
          <a:p>
            <a:r>
              <a:rPr lang="en-US" sz="6000" b="1" dirty="0">
                <a:solidFill>
                  <a:schemeClr val="tx1">
                    <a:lumMod val="85000"/>
                    <a:lumOff val="15000"/>
                  </a:schemeClr>
                </a:solidFill>
              </a:rPr>
              <a:t>Challenging the thoughts - </a:t>
            </a:r>
          </a:p>
        </p:txBody>
      </p:sp>
      <p:sp>
        <p:nvSpPr>
          <p:cNvPr id="4106" name="Rectangle 80">
            <a:extLst>
              <a:ext uri="{FF2B5EF4-FFF2-40B4-BE49-F238E27FC236}">
                <a16:creationId xmlns:a16="http://schemas.microsoft.com/office/drawing/2014/main" id="{626F1402-2DEC-4071-84AF-350C7BF00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3996"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Image result for anxiety worksheets for kids">
            <a:extLst>
              <a:ext uri="{FF2B5EF4-FFF2-40B4-BE49-F238E27FC236}">
                <a16:creationId xmlns:a16="http://schemas.microsoft.com/office/drawing/2014/main" id="{91A73FA5-7C6F-4120-8264-0CAB7C358BC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372387" y="258530"/>
            <a:ext cx="4387221" cy="5067469"/>
          </a:xfrm>
          <a:prstGeom prst="rect">
            <a:avLst/>
          </a:prstGeom>
          <a:noFill/>
          <a:extLst>
            <a:ext uri="{909E8E84-426E-40DD-AFC4-6F175D3DCCD1}">
              <a14:hiddenFill xmlns:a14="http://schemas.microsoft.com/office/drawing/2010/main">
                <a:solidFill>
                  <a:srgbClr val="FFFFFF"/>
                </a:solidFill>
              </a14:hiddenFill>
            </a:ext>
          </a:extLst>
        </p:spPr>
      </p:pic>
      <p:cxnSp>
        <p:nvCxnSpPr>
          <p:cNvPr id="4107" name="Straight Connector 82">
            <a:extLst>
              <a:ext uri="{FF2B5EF4-FFF2-40B4-BE49-F238E27FC236}">
                <a16:creationId xmlns:a16="http://schemas.microsoft.com/office/drawing/2014/main" id="{04733B62-1719-4677-A612-CA0AC0AD74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4108" name="Rectangle 84">
            <a:extLst>
              <a:ext uri="{FF2B5EF4-FFF2-40B4-BE49-F238E27FC236}">
                <a16:creationId xmlns:a16="http://schemas.microsoft.com/office/drawing/2014/main" id="{DA52A394-10F4-4AA5-90E4-634D1E919D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4109" name="Rectangle 86">
            <a:extLst>
              <a:ext uri="{FF2B5EF4-FFF2-40B4-BE49-F238E27FC236}">
                <a16:creationId xmlns:a16="http://schemas.microsoft.com/office/drawing/2014/main" id="{07BDDC51-8BB2-42BE-8EA8-39B3E9AC1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pic>
        <p:nvPicPr>
          <p:cNvPr id="6" name="Picture 6" descr="Image result for anxiety worksheets for kids">
            <a:extLst>
              <a:ext uri="{FF2B5EF4-FFF2-40B4-BE49-F238E27FC236}">
                <a16:creationId xmlns:a16="http://schemas.microsoft.com/office/drawing/2014/main" id="{850230D2-B1E3-45BA-B0DE-2FAB58A17A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314" y="258530"/>
            <a:ext cx="4153367" cy="4961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53872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 name="Rectangle 138">
            <a:extLst>
              <a:ext uri="{FF2B5EF4-FFF2-40B4-BE49-F238E27FC236}">
                <a16:creationId xmlns:a16="http://schemas.microsoft.com/office/drawing/2014/main" id="{BB2B8762-61F0-4F1B-9364-D633EE9D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41" name="Rectangle 140">
            <a:extLst>
              <a:ext uri="{FF2B5EF4-FFF2-40B4-BE49-F238E27FC236}">
                <a16:creationId xmlns:a16="http://schemas.microsoft.com/office/drawing/2014/main" id="{E97675C8-1328-460C-9EBF-6B446B67EA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cxnSp>
        <p:nvCxnSpPr>
          <p:cNvPr id="143" name="Straight Connector 142">
            <a:extLst>
              <a:ext uri="{FF2B5EF4-FFF2-40B4-BE49-F238E27FC236}">
                <a16:creationId xmlns:a16="http://schemas.microsoft.com/office/drawing/2014/main" id="{514EE78B-AF71-4195-A01B-F1165D923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5" name="Rectangle 144">
            <a:extLst>
              <a:ext uri="{FF2B5EF4-FFF2-40B4-BE49-F238E27FC236}">
                <a16:creationId xmlns:a16="http://schemas.microsoft.com/office/drawing/2014/main" id="{01C6F51C-53CC-4D4B-98DA-C143852FC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662"/>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1115F1-64B8-4525-9EE7-A39D22EC5A0E}"/>
              </a:ext>
            </a:extLst>
          </p:cNvPr>
          <p:cNvSpPr>
            <a:spLocks noGrp="1"/>
          </p:cNvSpPr>
          <p:nvPr>
            <p:ph type="title"/>
          </p:nvPr>
        </p:nvSpPr>
        <p:spPr>
          <a:xfrm>
            <a:off x="9274611" y="76389"/>
            <a:ext cx="2771210" cy="3686015"/>
          </a:xfrm>
          <a:solidFill>
            <a:schemeClr val="accent1">
              <a:lumMod val="60000"/>
              <a:lumOff val="40000"/>
            </a:schemeClr>
          </a:solidFill>
        </p:spPr>
        <p:txBody>
          <a:bodyPr vert="horz" lIns="91440" tIns="45720" rIns="91440" bIns="45720" rtlCol="0" anchor="b">
            <a:normAutofit/>
          </a:bodyPr>
          <a:lstStyle/>
          <a:p>
            <a:r>
              <a:rPr lang="en-US" sz="6000" b="1" dirty="0">
                <a:solidFill>
                  <a:schemeClr val="tx1">
                    <a:lumMod val="85000"/>
                    <a:lumOff val="15000"/>
                  </a:schemeClr>
                </a:solidFill>
              </a:rPr>
              <a:t>Breaking it down </a:t>
            </a:r>
          </a:p>
        </p:txBody>
      </p:sp>
      <p:pic>
        <p:nvPicPr>
          <p:cNvPr id="5126" name="Picture 6" descr="Image result for Child Anxiety Worksheet">
            <a:extLst>
              <a:ext uri="{FF2B5EF4-FFF2-40B4-BE49-F238E27FC236}">
                <a16:creationId xmlns:a16="http://schemas.microsoft.com/office/drawing/2014/main" id="{9911FDBB-391C-4A69-B1E9-E1D228D155D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6012" y="167498"/>
            <a:ext cx="4504172" cy="593956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anxiety worksheets for kids">
            <a:extLst>
              <a:ext uri="{FF2B5EF4-FFF2-40B4-BE49-F238E27FC236}">
                <a16:creationId xmlns:a16="http://schemas.microsoft.com/office/drawing/2014/main" id="{F8388E4A-E9B8-42DC-9DAA-14B5DF9DF76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76364" y="189928"/>
            <a:ext cx="4524870" cy="5917136"/>
          </a:xfrm>
          <a:prstGeom prst="rect">
            <a:avLst/>
          </a:prstGeom>
          <a:noFill/>
          <a:extLst>
            <a:ext uri="{909E8E84-426E-40DD-AFC4-6F175D3DCCD1}">
              <a14:hiddenFill xmlns:a14="http://schemas.microsoft.com/office/drawing/2010/main">
                <a:solidFill>
                  <a:srgbClr val="FFFFFF"/>
                </a:solidFill>
              </a14:hiddenFill>
            </a:ext>
          </a:extLst>
        </p:spPr>
      </p:pic>
      <p:cxnSp>
        <p:nvCxnSpPr>
          <p:cNvPr id="147" name="Straight Connector 146">
            <a:extLst>
              <a:ext uri="{FF2B5EF4-FFF2-40B4-BE49-F238E27FC236}">
                <a16:creationId xmlns:a16="http://schemas.microsoft.com/office/drawing/2014/main" id="{613AFA59-28DC-4A81-8ADB-6EE5C63222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16799" y="4343400"/>
            <a:ext cx="329184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49" name="Rectangle 148">
            <a:extLst>
              <a:ext uri="{FF2B5EF4-FFF2-40B4-BE49-F238E27FC236}">
                <a16:creationId xmlns:a16="http://schemas.microsoft.com/office/drawing/2014/main" id="{1702822D-7587-488C-BCDE-6366C82D9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51" name="Rectangle 150">
            <a:extLst>
              <a:ext uri="{FF2B5EF4-FFF2-40B4-BE49-F238E27FC236}">
                <a16:creationId xmlns:a16="http://schemas.microsoft.com/office/drawing/2014/main" id="{2336503F-9C9C-424B-B606-FD55CB6EC9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41706028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8" name="Picture 4" descr="Image result for grounding techniques for kids with anxiety">
            <a:extLst>
              <a:ext uri="{FF2B5EF4-FFF2-40B4-BE49-F238E27FC236}">
                <a16:creationId xmlns:a16="http://schemas.microsoft.com/office/drawing/2014/main" id="{82277D80-F80C-4E56-AF4F-6792FBDEF15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4055" y="446567"/>
            <a:ext cx="3419940" cy="5281760"/>
          </a:xfrm>
          <a:prstGeom prst="rect">
            <a:avLst/>
          </a:prstGeom>
          <a:noFill/>
          <a:extLst>
            <a:ext uri="{909E8E84-426E-40DD-AFC4-6F175D3DCCD1}">
              <a14:hiddenFill xmlns:a14="http://schemas.microsoft.com/office/drawing/2010/main">
                <a:solidFill>
                  <a:srgbClr val="FFFFFF"/>
                </a:solidFill>
              </a14:hiddenFill>
            </a:ext>
          </a:extLst>
        </p:spPr>
      </p:pic>
      <p:cxnSp>
        <p:nvCxnSpPr>
          <p:cNvPr id="137" name="Straight Connector 136">
            <a:extLst>
              <a:ext uri="{FF2B5EF4-FFF2-40B4-BE49-F238E27FC236}">
                <a16:creationId xmlns:a16="http://schemas.microsoft.com/office/drawing/2014/main" id="{DCD67800-37AC-4E14-89B0-F79DCB3FB8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6560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6146" name="Picture 2" descr="Image result for anxiety worksheets for kids">
            <a:extLst>
              <a:ext uri="{FF2B5EF4-FFF2-40B4-BE49-F238E27FC236}">
                <a16:creationId xmlns:a16="http://schemas.microsoft.com/office/drawing/2014/main" id="{4EBACC7A-FDDB-4EA0-84EE-8E2DEF5065A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254790" y="706793"/>
            <a:ext cx="3651940" cy="2888804"/>
          </a:xfrm>
          <a:prstGeom prst="rect">
            <a:avLst/>
          </a:prstGeom>
          <a:noFill/>
          <a:extLst>
            <a:ext uri="{909E8E84-426E-40DD-AFC4-6F175D3DCCD1}">
              <a14:hiddenFill xmlns:a14="http://schemas.microsoft.com/office/drawing/2010/main">
                <a:solidFill>
                  <a:srgbClr val="FFFFFF"/>
                </a:solidFill>
              </a14:hiddenFill>
            </a:ext>
          </a:extLst>
        </p:spPr>
      </p:pic>
      <p:cxnSp>
        <p:nvCxnSpPr>
          <p:cNvPr id="139" name="Straight Connector 138">
            <a:extLst>
              <a:ext uri="{FF2B5EF4-FFF2-40B4-BE49-F238E27FC236}">
                <a16:creationId xmlns:a16="http://schemas.microsoft.com/office/drawing/2014/main" id="{20F1788F-A5AE-4188-8274-F7F2E3833E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59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2" name="Picture 6" descr="Image result for mindfulness for children worksheets">
            <a:extLst>
              <a:ext uri="{FF2B5EF4-FFF2-40B4-BE49-F238E27FC236}">
                <a16:creationId xmlns:a16="http://schemas.microsoft.com/office/drawing/2014/main" id="{9257164D-BAFC-49EC-A0B2-87FD9148C59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378287" y="504965"/>
            <a:ext cx="3499653" cy="5223363"/>
          </a:xfrm>
          <a:prstGeom prst="rect">
            <a:avLst/>
          </a:prstGeom>
          <a:noFill/>
          <a:extLst>
            <a:ext uri="{909E8E84-426E-40DD-AFC4-6F175D3DCCD1}">
              <a14:hiddenFill xmlns:a14="http://schemas.microsoft.com/office/drawing/2010/main">
                <a:solidFill>
                  <a:srgbClr val="FFFFFF"/>
                </a:solidFill>
              </a14:hiddenFill>
            </a:ext>
          </a:extLst>
        </p:spPr>
      </p:pic>
      <p:sp>
        <p:nvSpPr>
          <p:cNvPr id="3" name="Heart 2">
            <a:extLst>
              <a:ext uri="{FF2B5EF4-FFF2-40B4-BE49-F238E27FC236}">
                <a16:creationId xmlns:a16="http://schemas.microsoft.com/office/drawing/2014/main" id="{131588C9-D5D9-4FD3-B77A-06D0ED3F74AC}"/>
              </a:ext>
            </a:extLst>
          </p:cNvPr>
          <p:cNvSpPr/>
          <p:nvPr/>
        </p:nvSpPr>
        <p:spPr>
          <a:xfrm>
            <a:off x="4776179" y="3689499"/>
            <a:ext cx="2639642" cy="2275366"/>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lumMod val="95000"/>
                  </a:schemeClr>
                </a:solidFill>
              </a:rPr>
              <a:t>Make a self soothing box</a:t>
            </a:r>
          </a:p>
        </p:txBody>
      </p:sp>
    </p:spTree>
    <p:extLst>
      <p:ext uri="{BB962C8B-B14F-4D97-AF65-F5344CB8AC3E}">
        <p14:creationId xmlns:p14="http://schemas.microsoft.com/office/powerpoint/2010/main" val="29933598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5" name="Rectangle 24">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cxnSp>
        <p:nvCxnSpPr>
          <p:cNvPr id="27" name="Straight Connector 26">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9" name="Rectangle 28">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DA887D-3AC9-47E7-849E-40006DA23E51}"/>
              </a:ext>
            </a:extLst>
          </p:cNvPr>
          <p:cNvSpPr>
            <a:spLocks noGrp="1"/>
          </p:cNvSpPr>
          <p:nvPr>
            <p:ph type="title"/>
          </p:nvPr>
        </p:nvSpPr>
        <p:spPr>
          <a:xfrm>
            <a:off x="5651500" y="639097"/>
            <a:ext cx="5891571" cy="3686015"/>
          </a:xfrm>
          <a:solidFill>
            <a:schemeClr val="accent1">
              <a:lumMod val="20000"/>
              <a:lumOff val="80000"/>
            </a:schemeClr>
          </a:solidFill>
        </p:spPr>
        <p:txBody>
          <a:bodyPr vert="horz" lIns="91440" tIns="45720" rIns="91440" bIns="45720" rtlCol="0" anchor="b">
            <a:normAutofit fontScale="90000"/>
          </a:bodyPr>
          <a:lstStyle/>
          <a:p>
            <a:r>
              <a:rPr lang="en-US" sz="5300" b="1" dirty="0">
                <a:solidFill>
                  <a:schemeClr val="tx1">
                    <a:lumMod val="85000"/>
                    <a:lumOff val="15000"/>
                  </a:schemeClr>
                </a:solidFill>
              </a:rPr>
              <a:t>Self Care</a:t>
            </a:r>
            <a:br>
              <a:rPr lang="en-US" sz="5000" dirty="0">
                <a:solidFill>
                  <a:schemeClr val="tx1">
                    <a:lumMod val="85000"/>
                    <a:lumOff val="15000"/>
                  </a:schemeClr>
                </a:solidFill>
              </a:rPr>
            </a:br>
            <a:r>
              <a:rPr lang="en-US" sz="5000" dirty="0">
                <a:solidFill>
                  <a:schemeClr val="tx1">
                    <a:lumMod val="85000"/>
                    <a:lumOff val="15000"/>
                  </a:schemeClr>
                </a:solidFill>
              </a:rPr>
              <a:t>We need to manage our own anxieties in order to react calmly, model </a:t>
            </a:r>
            <a:r>
              <a:rPr lang="en-US" sz="5000" dirty="0" err="1">
                <a:solidFill>
                  <a:schemeClr val="tx1">
                    <a:lumMod val="85000"/>
                    <a:lumOff val="15000"/>
                  </a:schemeClr>
                </a:solidFill>
              </a:rPr>
              <a:t>behaviour</a:t>
            </a:r>
            <a:r>
              <a:rPr lang="en-US" sz="5000" dirty="0">
                <a:solidFill>
                  <a:schemeClr val="tx1">
                    <a:lumMod val="85000"/>
                    <a:lumOff val="15000"/>
                  </a:schemeClr>
                </a:solidFill>
              </a:rPr>
              <a:t> and emotional responses</a:t>
            </a:r>
          </a:p>
        </p:txBody>
      </p:sp>
      <p:cxnSp>
        <p:nvCxnSpPr>
          <p:cNvPr id="31" name="Straight Connector 30">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071" y="4343400"/>
            <a:ext cx="563610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person, sunset, silhouette&#10;&#10;Description automatically generated">
            <a:extLst>
              <a:ext uri="{FF2B5EF4-FFF2-40B4-BE49-F238E27FC236}">
                <a16:creationId xmlns:a16="http://schemas.microsoft.com/office/drawing/2014/main" id="{11171663-B8B1-4870-AA69-148A72CB06E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26066" y="-3"/>
            <a:ext cx="5486400" cy="6858000"/>
          </a:xfrm>
          <a:prstGeom prst="rect">
            <a:avLst/>
          </a:prstGeom>
        </p:spPr>
      </p:pic>
    </p:spTree>
    <p:extLst>
      <p:ext uri="{BB962C8B-B14F-4D97-AF65-F5344CB8AC3E}">
        <p14:creationId xmlns:p14="http://schemas.microsoft.com/office/powerpoint/2010/main" val="3746262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0" name="Rectangle 9">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cxnSp>
        <p:nvCxnSpPr>
          <p:cNvPr id="12" name="Straight Connector 11">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688F9E4C-A83B-4450-B5EE-B783DFD5E5E7}"/>
              </a:ext>
            </a:extLst>
          </p:cNvPr>
          <p:cNvSpPr>
            <a:spLocks noGrp="1"/>
          </p:cNvSpPr>
          <p:nvPr>
            <p:ph type="ctrTitle"/>
          </p:nvPr>
        </p:nvSpPr>
        <p:spPr>
          <a:xfrm>
            <a:off x="492370" y="605896"/>
            <a:ext cx="3084844" cy="5646208"/>
          </a:xfrm>
        </p:spPr>
        <p:txBody>
          <a:bodyPr vert="horz" lIns="91440" tIns="45720" rIns="91440" bIns="45720" rtlCol="0" anchor="ctr">
            <a:normAutofit/>
          </a:bodyPr>
          <a:lstStyle/>
          <a:p>
            <a:r>
              <a:rPr lang="en-US" sz="4800" b="1" dirty="0">
                <a:solidFill>
                  <a:srgbClr val="FFFFFF"/>
                </a:solidFill>
              </a:rPr>
              <a:t>Anxiety UK</a:t>
            </a:r>
            <a:br>
              <a:rPr lang="en-US" sz="3600" dirty="0">
                <a:solidFill>
                  <a:srgbClr val="FFFFFF"/>
                </a:solidFill>
              </a:rPr>
            </a:br>
            <a:endParaRPr lang="en-US" sz="3600" dirty="0">
              <a:solidFill>
                <a:srgbClr val="FFFFFF"/>
              </a:solidFill>
            </a:endParaRPr>
          </a:p>
        </p:txBody>
      </p:sp>
      <p:sp>
        <p:nvSpPr>
          <p:cNvPr id="18" name="Rectangle 17">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 name="Subtitle 2">
            <a:extLst>
              <a:ext uri="{FF2B5EF4-FFF2-40B4-BE49-F238E27FC236}">
                <a16:creationId xmlns:a16="http://schemas.microsoft.com/office/drawing/2014/main" id="{52F4724D-A630-4310-AB7B-262F37972E12}"/>
              </a:ext>
            </a:extLst>
          </p:cNvPr>
          <p:cNvSpPr>
            <a:spLocks noGrp="1"/>
          </p:cNvSpPr>
          <p:nvPr>
            <p:ph type="subTitle" idx="1"/>
          </p:nvPr>
        </p:nvSpPr>
        <p:spPr>
          <a:xfrm>
            <a:off x="4742016" y="605896"/>
            <a:ext cx="6881333" cy="5646208"/>
          </a:xfrm>
        </p:spPr>
        <p:txBody>
          <a:bodyPr vert="horz" lIns="0" tIns="45720" rIns="0" bIns="45720" rtlCol="0" anchor="ctr">
            <a:normAutofit/>
          </a:bodyPr>
          <a:lstStyle/>
          <a:p>
            <a:r>
              <a:rPr lang="en-US" sz="2800" b="1" i="0" dirty="0">
                <a:solidFill>
                  <a:schemeClr val="tx1">
                    <a:lumMod val="75000"/>
                    <a:lumOff val="25000"/>
                  </a:schemeClr>
                </a:solidFill>
                <a:effectLst/>
                <a:latin typeface="+mn-lt"/>
              </a:rPr>
              <a:t>Provides information, support and advice for anyone struggling with anxiety.</a:t>
            </a:r>
          </a:p>
          <a:p>
            <a:r>
              <a:rPr lang="en-US" sz="2800" b="1" i="0" u="sng" dirty="0">
                <a:solidFill>
                  <a:schemeClr val="tx1">
                    <a:lumMod val="75000"/>
                    <a:lumOff val="25000"/>
                  </a:schemeClr>
                </a:solidFill>
                <a:effectLst/>
                <a:latin typeface="+mn-lt"/>
                <a:hlinkClick r:id="rId2"/>
              </a:rPr>
              <a:t>Live chat</a:t>
            </a:r>
            <a:r>
              <a:rPr lang="en-US" sz="2800" b="1" i="0" dirty="0">
                <a:solidFill>
                  <a:schemeClr val="tx1">
                    <a:lumMod val="75000"/>
                    <a:lumOff val="25000"/>
                  </a:schemeClr>
                </a:solidFill>
                <a:effectLst/>
                <a:latin typeface="+mn-lt"/>
              </a:rPr>
              <a:t> service available.</a:t>
            </a:r>
          </a:p>
          <a:p>
            <a:r>
              <a:rPr lang="en-US" sz="2800" b="1" i="0" dirty="0">
                <a:solidFill>
                  <a:schemeClr val="tx1">
                    <a:lumMod val="75000"/>
                    <a:lumOff val="25000"/>
                  </a:schemeClr>
                </a:solidFill>
                <a:effectLst/>
                <a:latin typeface="+mn-lt"/>
              </a:rPr>
              <a:t>Phone: </a:t>
            </a:r>
            <a:r>
              <a:rPr lang="en-US" sz="2800" b="1" i="0" u="none" strike="noStrike" dirty="0">
                <a:solidFill>
                  <a:schemeClr val="tx1">
                    <a:lumMod val="75000"/>
                    <a:lumOff val="25000"/>
                  </a:schemeClr>
                </a:solidFill>
                <a:effectLst/>
                <a:latin typeface="+mn-lt"/>
                <a:hlinkClick r:id="rId3"/>
              </a:rPr>
              <a:t>03444 775 774</a:t>
            </a:r>
            <a:endParaRPr lang="en-US" sz="2800" b="1" i="0" dirty="0">
              <a:solidFill>
                <a:schemeClr val="tx1">
                  <a:lumMod val="75000"/>
                  <a:lumOff val="25000"/>
                </a:schemeClr>
              </a:solidFill>
              <a:effectLst/>
              <a:latin typeface="+mn-lt"/>
            </a:endParaRPr>
          </a:p>
          <a:p>
            <a:r>
              <a:rPr lang="en-US" sz="2800" b="1" i="0" dirty="0">
                <a:solidFill>
                  <a:schemeClr val="tx1">
                    <a:lumMod val="75000"/>
                    <a:lumOff val="25000"/>
                  </a:schemeClr>
                </a:solidFill>
                <a:effectLst/>
                <a:latin typeface="+mn-lt"/>
              </a:rPr>
              <a:t>Text: </a:t>
            </a:r>
            <a:r>
              <a:rPr lang="en-US" sz="2800" b="1" i="0" u="none" strike="noStrike" dirty="0">
                <a:solidFill>
                  <a:schemeClr val="tx1">
                    <a:lumMod val="75000"/>
                    <a:lumOff val="25000"/>
                  </a:schemeClr>
                </a:solidFill>
                <a:effectLst/>
                <a:latin typeface="+mn-lt"/>
                <a:hlinkClick r:id="rId4"/>
              </a:rPr>
              <a:t>07537 416 905</a:t>
            </a:r>
            <a:endParaRPr lang="en-US" sz="2800" b="1" i="0" dirty="0">
              <a:solidFill>
                <a:schemeClr val="tx1">
                  <a:lumMod val="75000"/>
                  <a:lumOff val="25000"/>
                </a:schemeClr>
              </a:solidFill>
              <a:effectLst/>
              <a:latin typeface="+mn-lt"/>
            </a:endParaRPr>
          </a:p>
          <a:p>
            <a:r>
              <a:rPr lang="en-US" sz="2800" b="1" i="0" dirty="0">
                <a:solidFill>
                  <a:schemeClr val="tx1">
                    <a:lumMod val="75000"/>
                    <a:lumOff val="25000"/>
                  </a:schemeClr>
                </a:solidFill>
                <a:effectLst/>
                <a:latin typeface="+mn-lt"/>
              </a:rPr>
              <a:t>Email: </a:t>
            </a:r>
            <a:r>
              <a:rPr lang="en-US" sz="2800" b="1" i="0" u="none" strike="noStrike" dirty="0">
                <a:solidFill>
                  <a:schemeClr val="tx1">
                    <a:lumMod val="75000"/>
                    <a:lumOff val="25000"/>
                  </a:schemeClr>
                </a:solidFill>
                <a:effectLst/>
                <a:latin typeface="+mn-lt"/>
                <a:hlinkClick r:id="rId5"/>
              </a:rPr>
              <a:t>support@anxietyuk.org.uk</a:t>
            </a:r>
            <a:endParaRPr lang="en-US" sz="2800" b="1" i="0" dirty="0">
              <a:solidFill>
                <a:schemeClr val="tx1">
                  <a:lumMod val="75000"/>
                  <a:lumOff val="25000"/>
                </a:schemeClr>
              </a:solidFill>
              <a:effectLst/>
              <a:latin typeface="+mn-lt"/>
            </a:endParaRPr>
          </a:p>
          <a:p>
            <a:r>
              <a:rPr lang="en-US" sz="2800" b="1" i="0" dirty="0">
                <a:solidFill>
                  <a:schemeClr val="tx1">
                    <a:lumMod val="75000"/>
                    <a:lumOff val="25000"/>
                  </a:schemeClr>
                </a:solidFill>
                <a:effectLst/>
                <a:latin typeface="+mn-lt"/>
              </a:rPr>
              <a:t>Opening times: 9.30am-5.30pm, Monday-Friday</a:t>
            </a:r>
          </a:p>
          <a:p>
            <a:endParaRPr lang="en-US" dirty="0">
              <a:solidFill>
                <a:schemeClr val="tx1">
                  <a:lumMod val="75000"/>
                  <a:lumOff val="25000"/>
                </a:schemeClr>
              </a:solidFill>
              <a:latin typeface="+mn-lt"/>
            </a:endParaRPr>
          </a:p>
        </p:txBody>
      </p:sp>
    </p:spTree>
    <p:extLst>
      <p:ext uri="{BB962C8B-B14F-4D97-AF65-F5344CB8AC3E}">
        <p14:creationId xmlns:p14="http://schemas.microsoft.com/office/powerpoint/2010/main" val="8314834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0" name="Rectangle 9">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cxnSp>
        <p:nvCxnSpPr>
          <p:cNvPr id="12" name="Straight Connector 11">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688F9E4C-A83B-4450-B5EE-B783DFD5E5E7}"/>
              </a:ext>
            </a:extLst>
          </p:cNvPr>
          <p:cNvSpPr>
            <a:spLocks noGrp="1"/>
          </p:cNvSpPr>
          <p:nvPr>
            <p:ph type="ctrTitle"/>
          </p:nvPr>
        </p:nvSpPr>
        <p:spPr>
          <a:xfrm>
            <a:off x="492370" y="605896"/>
            <a:ext cx="3084844" cy="5646208"/>
          </a:xfrm>
        </p:spPr>
        <p:txBody>
          <a:bodyPr vert="horz" lIns="91440" tIns="45720" rIns="91440" bIns="45720" rtlCol="0" anchor="ctr">
            <a:normAutofit fontScale="90000"/>
          </a:bodyPr>
          <a:lstStyle/>
          <a:p>
            <a:r>
              <a:rPr lang="en-US" sz="4800" b="1" dirty="0">
                <a:solidFill>
                  <a:srgbClr val="FFFFFF"/>
                </a:solidFill>
              </a:rPr>
              <a:t>Young Minds</a:t>
            </a:r>
            <a:br>
              <a:rPr lang="en-US" sz="4800" b="1" dirty="0">
                <a:solidFill>
                  <a:srgbClr val="FFFFFF"/>
                </a:solidFill>
              </a:rPr>
            </a:br>
            <a:br>
              <a:rPr lang="en-US" sz="4800" b="1" dirty="0">
                <a:solidFill>
                  <a:srgbClr val="FFFFFF"/>
                </a:solidFill>
              </a:rPr>
            </a:br>
            <a:br>
              <a:rPr lang="en-US" sz="4800" b="1" dirty="0">
                <a:solidFill>
                  <a:srgbClr val="FFFFFF"/>
                </a:solidFill>
              </a:rPr>
            </a:br>
            <a:r>
              <a:rPr lang="en-GB" sz="3600" dirty="0">
                <a:hlinkClick r:id="rId2"/>
              </a:rPr>
              <a:t>https://www.youngminds.org.uk/parent/parents-a-z-mental-health-guide/</a:t>
            </a:r>
            <a:br>
              <a:rPr lang="en-GB" sz="3600" dirty="0"/>
            </a:br>
            <a:br>
              <a:rPr lang="en-US" sz="3600" dirty="0">
                <a:solidFill>
                  <a:srgbClr val="FFFFFF"/>
                </a:solidFill>
              </a:rPr>
            </a:br>
            <a:endParaRPr lang="en-US" sz="3600" dirty="0">
              <a:solidFill>
                <a:srgbClr val="FFFFFF"/>
              </a:solidFill>
            </a:endParaRPr>
          </a:p>
        </p:txBody>
      </p:sp>
      <p:sp>
        <p:nvSpPr>
          <p:cNvPr id="18" name="Rectangle 17">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 name="Subtitle 2">
            <a:extLst>
              <a:ext uri="{FF2B5EF4-FFF2-40B4-BE49-F238E27FC236}">
                <a16:creationId xmlns:a16="http://schemas.microsoft.com/office/drawing/2014/main" id="{52F4724D-A630-4310-AB7B-262F37972E12}"/>
              </a:ext>
            </a:extLst>
          </p:cNvPr>
          <p:cNvSpPr>
            <a:spLocks noGrp="1"/>
          </p:cNvSpPr>
          <p:nvPr>
            <p:ph type="subTitle" idx="1"/>
          </p:nvPr>
        </p:nvSpPr>
        <p:spPr>
          <a:xfrm>
            <a:off x="4543161" y="153720"/>
            <a:ext cx="6881333" cy="5646208"/>
          </a:xfrm>
        </p:spPr>
        <p:txBody>
          <a:bodyPr vert="horz" lIns="0" tIns="45720" rIns="0" bIns="45720" rtlCol="0" anchor="ctr">
            <a:normAutofit/>
          </a:bodyPr>
          <a:lstStyle/>
          <a:p>
            <a:pPr algn="l"/>
            <a:r>
              <a:rPr lang="en-GB" b="1" i="0" dirty="0">
                <a:solidFill>
                  <a:srgbClr val="555454"/>
                </a:solidFill>
                <a:effectLst/>
                <a:latin typeface="GarageGothic"/>
              </a:rPr>
              <a:t>If you are a parent or carer worried about your child</a:t>
            </a:r>
          </a:p>
          <a:p>
            <a:pPr algn="l"/>
            <a:r>
              <a:rPr lang="en-GB" b="1" i="0" dirty="0">
                <a:solidFill>
                  <a:srgbClr val="555454"/>
                </a:solidFill>
                <a:effectLst/>
                <a:latin typeface="Lato"/>
              </a:rPr>
              <a:t>Speak to our experts at the Parents Helpline</a:t>
            </a:r>
          </a:p>
          <a:p>
            <a:pPr algn="l">
              <a:buFont typeface="Arial" panose="020B0604020202020204" pitchFamily="34" charset="0"/>
              <a:buChar char="•"/>
            </a:pPr>
            <a:r>
              <a:rPr lang="en-GB" b="1" i="0" dirty="0">
                <a:solidFill>
                  <a:srgbClr val="555454"/>
                </a:solidFill>
                <a:effectLst/>
                <a:latin typeface="Lato"/>
              </a:rPr>
              <a:t>Call for free on 0808 802 5544 (9:30am - 4pm, Mon - Fri).</a:t>
            </a:r>
          </a:p>
          <a:p>
            <a:pPr algn="l">
              <a:buFont typeface="Arial" panose="020B0604020202020204" pitchFamily="34" charset="0"/>
              <a:buChar char="•"/>
            </a:pPr>
            <a:r>
              <a:rPr lang="en-GB" b="1" i="0" dirty="0">
                <a:solidFill>
                  <a:srgbClr val="555454"/>
                </a:solidFill>
                <a:effectLst/>
                <a:latin typeface="Lato"/>
              </a:rPr>
              <a:t>Email using our </a:t>
            </a:r>
            <a:r>
              <a:rPr lang="en-GB" b="1" i="0" u="sng" dirty="0">
                <a:solidFill>
                  <a:srgbClr val="555454"/>
                </a:solidFill>
                <a:effectLst/>
                <a:latin typeface="Lato"/>
                <a:hlinkClick r:id="rId3"/>
              </a:rPr>
              <a:t>Parents Helpline contact form</a:t>
            </a:r>
            <a:r>
              <a:rPr lang="en-GB" b="1" i="0" dirty="0">
                <a:solidFill>
                  <a:srgbClr val="555454"/>
                </a:solidFill>
                <a:effectLst/>
                <a:latin typeface="Lato"/>
              </a:rPr>
              <a:t>.</a:t>
            </a:r>
          </a:p>
          <a:p>
            <a:pPr algn="l">
              <a:buFont typeface="Arial" panose="020B0604020202020204" pitchFamily="34" charset="0"/>
              <a:buChar char="•"/>
            </a:pPr>
            <a:r>
              <a:rPr lang="en-GB" b="1" i="0" dirty="0">
                <a:solidFill>
                  <a:srgbClr val="555454"/>
                </a:solidFill>
                <a:effectLst/>
                <a:latin typeface="Lato"/>
              </a:rPr>
              <a:t>Use our live </a:t>
            </a:r>
            <a:r>
              <a:rPr lang="en-GB" b="1" i="0" u="sng" dirty="0">
                <a:solidFill>
                  <a:srgbClr val="555454"/>
                </a:solidFill>
                <a:effectLst/>
                <a:latin typeface="Lato"/>
                <a:hlinkClick r:id="rId4"/>
              </a:rPr>
              <a:t>Parents webchat service</a:t>
            </a:r>
            <a:r>
              <a:rPr lang="en-GB" b="1" i="0" dirty="0">
                <a:solidFill>
                  <a:srgbClr val="555454"/>
                </a:solidFill>
                <a:effectLst/>
                <a:latin typeface="Lato"/>
              </a:rPr>
              <a:t> (9:30am - 4pm, Mon – Fri)</a:t>
            </a:r>
          </a:p>
          <a:p>
            <a:endParaRPr lang="en-US" dirty="0">
              <a:solidFill>
                <a:schemeClr val="tx1">
                  <a:lumMod val="75000"/>
                  <a:lumOff val="25000"/>
                </a:schemeClr>
              </a:solidFill>
              <a:latin typeface="+mn-lt"/>
            </a:endParaRPr>
          </a:p>
        </p:txBody>
      </p:sp>
      <p:sp>
        <p:nvSpPr>
          <p:cNvPr id="4" name="TextBox 3">
            <a:extLst>
              <a:ext uri="{FF2B5EF4-FFF2-40B4-BE49-F238E27FC236}">
                <a16:creationId xmlns:a16="http://schemas.microsoft.com/office/drawing/2014/main" id="{5913DF1E-9D57-5557-15DD-EACCE776FE01}"/>
              </a:ext>
            </a:extLst>
          </p:cNvPr>
          <p:cNvSpPr txBox="1"/>
          <p:nvPr/>
        </p:nvSpPr>
        <p:spPr>
          <a:xfrm>
            <a:off x="4543161" y="5285433"/>
            <a:ext cx="7092461" cy="707886"/>
          </a:xfrm>
          <a:prstGeom prst="rect">
            <a:avLst/>
          </a:prstGeom>
          <a:solidFill>
            <a:schemeClr val="accent1">
              <a:lumMod val="20000"/>
              <a:lumOff val="80000"/>
            </a:schemeClr>
          </a:solidFill>
        </p:spPr>
        <p:txBody>
          <a:bodyPr wrap="square" rtlCol="0">
            <a:spAutoFit/>
          </a:bodyPr>
          <a:lstStyle/>
          <a:p>
            <a:r>
              <a:rPr lang="en-US" sz="2000" dirty="0" err="1">
                <a:hlinkClick r:id="rId5"/>
              </a:rPr>
              <a:t>Pooky</a:t>
            </a:r>
            <a:r>
              <a:rPr lang="en-US" sz="2000" dirty="0">
                <a:hlinkClick r:id="rId5"/>
              </a:rPr>
              <a:t> </a:t>
            </a:r>
            <a:r>
              <a:rPr lang="en-US" sz="2000" dirty="0" err="1">
                <a:hlinkClick r:id="rId5"/>
              </a:rPr>
              <a:t>Knightsmith</a:t>
            </a:r>
            <a:r>
              <a:rPr lang="en-US" sz="2000" dirty="0">
                <a:hlinkClick r:id="rId5"/>
              </a:rPr>
              <a:t> Mental Health – YouTube</a:t>
            </a:r>
            <a:endParaRPr lang="en-US" sz="2000" dirty="0"/>
          </a:p>
          <a:p>
            <a:endParaRPr lang="en-US" sz="2000" dirty="0"/>
          </a:p>
        </p:txBody>
      </p:sp>
    </p:spTree>
    <p:extLst>
      <p:ext uri="{BB962C8B-B14F-4D97-AF65-F5344CB8AC3E}">
        <p14:creationId xmlns:p14="http://schemas.microsoft.com/office/powerpoint/2010/main" val="9698779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400F4F-2F13-D0AB-5FC7-6D39C5EE8C82}"/>
              </a:ext>
            </a:extLst>
          </p:cNvPr>
          <p:cNvSpPr txBox="1"/>
          <p:nvPr/>
        </p:nvSpPr>
        <p:spPr>
          <a:xfrm>
            <a:off x="675752" y="616356"/>
            <a:ext cx="6094324" cy="923330"/>
          </a:xfrm>
          <a:prstGeom prst="rect">
            <a:avLst/>
          </a:prstGeom>
          <a:noFill/>
        </p:spPr>
        <p:txBody>
          <a:bodyPr wrap="square">
            <a:spAutoFit/>
          </a:bodyPr>
          <a:lstStyle/>
          <a:p>
            <a:r>
              <a:rPr lang="en-GB" dirty="0">
                <a:hlinkClick r:id="rId2"/>
              </a:rPr>
              <a:t>https://www.mpft.nhs.uk/services/health-visiting-and-school-nursing/staffordshire-clinics/what-we-offer</a:t>
            </a:r>
            <a:endParaRPr lang="en-GB" dirty="0"/>
          </a:p>
          <a:p>
            <a:endParaRPr lang="en-GB" dirty="0"/>
          </a:p>
        </p:txBody>
      </p:sp>
      <p:sp>
        <p:nvSpPr>
          <p:cNvPr id="5" name="TextBox 4">
            <a:extLst>
              <a:ext uri="{FF2B5EF4-FFF2-40B4-BE49-F238E27FC236}">
                <a16:creationId xmlns:a16="http://schemas.microsoft.com/office/drawing/2014/main" id="{7B86694D-3D88-1E81-640F-A46C8869DB50}"/>
              </a:ext>
            </a:extLst>
          </p:cNvPr>
          <p:cNvSpPr txBox="1"/>
          <p:nvPr/>
        </p:nvSpPr>
        <p:spPr>
          <a:xfrm>
            <a:off x="5066882" y="2811867"/>
            <a:ext cx="6094324" cy="923330"/>
          </a:xfrm>
          <a:prstGeom prst="rect">
            <a:avLst/>
          </a:prstGeom>
          <a:noFill/>
        </p:spPr>
        <p:txBody>
          <a:bodyPr wrap="square">
            <a:spAutoFit/>
          </a:bodyPr>
          <a:lstStyle/>
          <a:p>
            <a:r>
              <a:rPr lang="en-GB" dirty="0">
                <a:hlinkClick r:id="rId3"/>
              </a:rPr>
              <a:t>https://camhs.mpft.nhs.uk/south-staffordshire/self-referral-mental-health-support</a:t>
            </a:r>
            <a:endParaRPr lang="en-GB" dirty="0"/>
          </a:p>
          <a:p>
            <a:endParaRPr lang="en-GB" dirty="0"/>
          </a:p>
        </p:txBody>
      </p:sp>
      <p:sp>
        <p:nvSpPr>
          <p:cNvPr id="7" name="TextBox 6">
            <a:extLst>
              <a:ext uri="{FF2B5EF4-FFF2-40B4-BE49-F238E27FC236}">
                <a16:creationId xmlns:a16="http://schemas.microsoft.com/office/drawing/2014/main" id="{81F33657-C3A8-E919-095E-DA85573C5ECE}"/>
              </a:ext>
            </a:extLst>
          </p:cNvPr>
          <p:cNvSpPr txBox="1"/>
          <p:nvPr/>
        </p:nvSpPr>
        <p:spPr>
          <a:xfrm>
            <a:off x="3266762" y="5181661"/>
            <a:ext cx="6094324" cy="646331"/>
          </a:xfrm>
          <a:prstGeom prst="rect">
            <a:avLst/>
          </a:prstGeom>
          <a:noFill/>
        </p:spPr>
        <p:txBody>
          <a:bodyPr wrap="square">
            <a:spAutoFit/>
          </a:bodyPr>
          <a:lstStyle/>
          <a:p>
            <a:r>
              <a:rPr lang="en-GB" dirty="0">
                <a:hlinkClick r:id="rId4"/>
              </a:rPr>
              <a:t>https://www.staffordshire-ewb.actionforchildren.org.uk/</a:t>
            </a:r>
            <a:endParaRPr lang="en-GB" dirty="0"/>
          </a:p>
          <a:p>
            <a:endParaRPr lang="en-GB" dirty="0"/>
          </a:p>
        </p:txBody>
      </p:sp>
      <p:pic>
        <p:nvPicPr>
          <p:cNvPr id="1026" name="Picture 2">
            <a:extLst>
              <a:ext uri="{FF2B5EF4-FFF2-40B4-BE49-F238E27FC236}">
                <a16:creationId xmlns:a16="http://schemas.microsoft.com/office/drawing/2014/main" id="{3725B93D-D955-7A4B-D2DF-A1A8DB0A92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61086" y="3722967"/>
            <a:ext cx="2171700" cy="21050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ur specialist CAMHS services - City &amp; Hackney CAMHS">
            <a:extLst>
              <a:ext uri="{FF2B5EF4-FFF2-40B4-BE49-F238E27FC236}">
                <a16:creationId xmlns:a16="http://schemas.microsoft.com/office/drawing/2014/main" id="{A4E37082-0833-61E3-3FFB-5D4A5C2DB95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8852" y="2657629"/>
            <a:ext cx="3600450" cy="12668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chool Immunisations | The Bridge Centre">
            <a:extLst>
              <a:ext uri="{FF2B5EF4-FFF2-40B4-BE49-F238E27FC236}">
                <a16:creationId xmlns:a16="http://schemas.microsoft.com/office/drawing/2014/main" id="{B1CFB14B-93C4-C884-D9C3-30176CA5885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33502" y="301733"/>
            <a:ext cx="2952750" cy="155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2346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8D3BFC-BFE7-717C-8E7F-8C41DD3B25ED}"/>
              </a:ext>
            </a:extLst>
          </p:cNvPr>
          <p:cNvSpPr txBox="1"/>
          <p:nvPr/>
        </p:nvSpPr>
        <p:spPr>
          <a:xfrm>
            <a:off x="283028" y="305192"/>
            <a:ext cx="609600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hlinkClick r:id="rId2"/>
              </a:rPr>
              <a:t>APPS | CAMHS Resources (camhs-resources.co.uk)</a:t>
            </a:r>
            <a:endPar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CBCEEF74-2272-1C98-BE99-FE7346F7059A}"/>
              </a:ext>
            </a:extLst>
          </p:cNvPr>
          <p:cNvPicPr>
            <a:picLocks noChangeAspect="1"/>
          </p:cNvPicPr>
          <p:nvPr/>
        </p:nvPicPr>
        <p:blipFill>
          <a:blip r:embed="rId3"/>
          <a:stretch>
            <a:fillRect/>
          </a:stretch>
        </p:blipFill>
        <p:spPr>
          <a:xfrm>
            <a:off x="425900" y="3145135"/>
            <a:ext cx="6527475" cy="2729460"/>
          </a:xfrm>
          <a:prstGeom prst="rect">
            <a:avLst/>
          </a:prstGeom>
        </p:spPr>
      </p:pic>
      <p:pic>
        <p:nvPicPr>
          <p:cNvPr id="9" name="Picture 8">
            <a:extLst>
              <a:ext uri="{FF2B5EF4-FFF2-40B4-BE49-F238E27FC236}">
                <a16:creationId xmlns:a16="http://schemas.microsoft.com/office/drawing/2014/main" id="{5039E2C0-86AA-F5CC-5E18-CFDCE8320F0E}"/>
              </a:ext>
            </a:extLst>
          </p:cNvPr>
          <p:cNvPicPr>
            <a:picLocks noChangeAspect="1"/>
          </p:cNvPicPr>
          <p:nvPr/>
        </p:nvPicPr>
        <p:blipFill>
          <a:blip r:embed="rId4"/>
          <a:stretch>
            <a:fillRect/>
          </a:stretch>
        </p:blipFill>
        <p:spPr>
          <a:xfrm>
            <a:off x="5257675" y="147486"/>
            <a:ext cx="6527474" cy="2843183"/>
          </a:xfrm>
          <a:prstGeom prst="rect">
            <a:avLst/>
          </a:prstGeom>
        </p:spPr>
      </p:pic>
      <p:sp>
        <p:nvSpPr>
          <p:cNvPr id="4" name="TextBox 3">
            <a:extLst>
              <a:ext uri="{FF2B5EF4-FFF2-40B4-BE49-F238E27FC236}">
                <a16:creationId xmlns:a16="http://schemas.microsoft.com/office/drawing/2014/main" id="{AAC5644C-989C-2B10-AA85-D23CFAEE438B}"/>
              </a:ext>
            </a:extLst>
          </p:cNvPr>
          <p:cNvSpPr txBox="1"/>
          <p:nvPr/>
        </p:nvSpPr>
        <p:spPr>
          <a:xfrm>
            <a:off x="284704" y="923116"/>
            <a:ext cx="6094324" cy="369332"/>
          </a:xfrm>
          <a:prstGeom prst="rect">
            <a:avLst/>
          </a:prstGeom>
          <a:noFill/>
        </p:spPr>
        <p:txBody>
          <a:bodyPr wrap="square">
            <a:spAutoFit/>
          </a:bodyPr>
          <a:lstStyle/>
          <a:p>
            <a:r>
              <a:rPr lang="en-GB" dirty="0">
                <a:hlinkClick r:id="rId5"/>
              </a:rPr>
              <a:t>Wellbeing apps for kids | Internet Matters</a:t>
            </a:r>
            <a:endParaRPr lang="en-GB" dirty="0"/>
          </a:p>
        </p:txBody>
      </p:sp>
    </p:spTree>
    <p:extLst>
      <p:ext uri="{BB962C8B-B14F-4D97-AF65-F5344CB8AC3E}">
        <p14:creationId xmlns:p14="http://schemas.microsoft.com/office/powerpoint/2010/main" val="816561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0" name="Rectangle 9">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cxnSp>
        <p:nvCxnSpPr>
          <p:cNvPr id="12" name="Straight Connector 11">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F1BB0933-D4C1-479F-A2FD-7CE2A1F6904E}"/>
              </a:ext>
            </a:extLst>
          </p:cNvPr>
          <p:cNvSpPr>
            <a:spLocks noGrp="1"/>
          </p:cNvSpPr>
          <p:nvPr>
            <p:ph type="title"/>
          </p:nvPr>
        </p:nvSpPr>
        <p:spPr>
          <a:xfrm>
            <a:off x="492370" y="605896"/>
            <a:ext cx="3084844" cy="5646208"/>
          </a:xfrm>
        </p:spPr>
        <p:txBody>
          <a:bodyPr vert="horz" lIns="91440" tIns="45720" rIns="91440" bIns="45720" rtlCol="0" anchor="ctr">
            <a:normAutofit/>
          </a:bodyPr>
          <a:lstStyle/>
          <a:p>
            <a:r>
              <a:rPr lang="en-US" sz="4000" b="1" i="0" cap="all" dirty="0">
                <a:solidFill>
                  <a:srgbClr val="FFFFFF"/>
                </a:solidFill>
                <a:effectLst/>
              </a:rPr>
              <a:t>What is anxiety</a:t>
            </a:r>
          </a:p>
        </p:txBody>
      </p:sp>
      <p:sp>
        <p:nvSpPr>
          <p:cNvPr id="18" name="Rectangle 17">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 name="Vertical Text Placeholder 2">
            <a:extLst>
              <a:ext uri="{FF2B5EF4-FFF2-40B4-BE49-F238E27FC236}">
                <a16:creationId xmlns:a16="http://schemas.microsoft.com/office/drawing/2014/main" id="{4DDEC189-0B6D-431B-9360-5BCF30D6912B}"/>
              </a:ext>
            </a:extLst>
          </p:cNvPr>
          <p:cNvSpPr>
            <a:spLocks noGrp="1"/>
          </p:cNvSpPr>
          <p:nvPr>
            <p:ph type="body" orient="vert" idx="1"/>
          </p:nvPr>
        </p:nvSpPr>
        <p:spPr>
          <a:xfrm>
            <a:off x="4742016" y="605896"/>
            <a:ext cx="6413663" cy="5646208"/>
          </a:xfrm>
        </p:spPr>
        <p:txBody>
          <a:bodyPr vert="horz" lIns="0" tIns="45720" rIns="0" bIns="45720" rtlCol="0" anchor="ctr">
            <a:normAutofit lnSpcReduction="10000"/>
          </a:bodyPr>
          <a:lstStyle/>
          <a:p>
            <a:r>
              <a:rPr lang="en-US" sz="2400" b="0" i="0" dirty="0"/>
              <a:t>Anxiety is a feeling of worry or fear that is experienced as a combination of physical sensations, thoughts and feelings.</a:t>
            </a:r>
          </a:p>
          <a:p>
            <a:r>
              <a:rPr lang="en-US" sz="2400" b="0" i="0" dirty="0"/>
              <a:t>All children and young people feel worried sometimes, and this is a normal part of growing up.  At certain points, such as on their first day of school or before an exam, young people may become more worried, but will soon be able to calm down and feel better.</a:t>
            </a:r>
          </a:p>
          <a:p>
            <a:r>
              <a:rPr lang="en-US" sz="2400" b="0" i="0" dirty="0"/>
              <a:t>Anxiety can become a problem when a child or young person feels stuck in it, or when it feels like an overwhelming, distressing or unmanageable experience. If this kind of worrying goes on for a long time, it can leave a young person feeling exhausted and isolated</a:t>
            </a:r>
            <a:r>
              <a:rPr lang="en-US" sz="2400" dirty="0"/>
              <a:t> </a:t>
            </a:r>
            <a:r>
              <a:rPr lang="en-US" sz="2400" b="0" i="0" dirty="0"/>
              <a:t>and limit the things they feel able to do.</a:t>
            </a:r>
          </a:p>
          <a:p>
            <a:endParaRPr lang="en-US" dirty="0"/>
          </a:p>
        </p:txBody>
      </p:sp>
    </p:spTree>
    <p:extLst>
      <p:ext uri="{BB962C8B-B14F-4D97-AF65-F5344CB8AC3E}">
        <p14:creationId xmlns:p14="http://schemas.microsoft.com/office/powerpoint/2010/main" val="14620425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D2D517-BC35-4439-AC31-06DF764F25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55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a:extLst>
              <a:ext uri="{FF2B5EF4-FFF2-40B4-BE49-F238E27FC236}">
                <a16:creationId xmlns:a16="http://schemas.microsoft.com/office/drawing/2014/main" id="{2DD3F846-0483-40F5-A881-0C1AD2A0C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Text, whiteboard&#10;&#10;Description automatically generated">
            <a:extLst>
              <a:ext uri="{FF2B5EF4-FFF2-40B4-BE49-F238E27FC236}">
                <a16:creationId xmlns:a16="http://schemas.microsoft.com/office/drawing/2014/main" id="{6A1ADF5D-05A9-4498-914C-9245DB609D1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34517" y="801793"/>
            <a:ext cx="6522965" cy="5273056"/>
          </a:xfrm>
          <a:prstGeom prst="rect">
            <a:avLst/>
          </a:prstGeom>
          <a:solidFill>
            <a:srgbClr val="FFFFFF"/>
          </a:solidFill>
        </p:spPr>
      </p:pic>
    </p:spTree>
    <p:extLst>
      <p:ext uri="{BB962C8B-B14F-4D97-AF65-F5344CB8AC3E}">
        <p14:creationId xmlns:p14="http://schemas.microsoft.com/office/powerpoint/2010/main" val="1800974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5A0F4-B20D-4187-BBEB-571C35E31D10}"/>
              </a:ext>
            </a:extLst>
          </p:cNvPr>
          <p:cNvSpPr>
            <a:spLocks noGrp="1"/>
          </p:cNvSpPr>
          <p:nvPr>
            <p:ph type="title"/>
          </p:nvPr>
        </p:nvSpPr>
        <p:spPr>
          <a:xfrm>
            <a:off x="1097280" y="286604"/>
            <a:ext cx="10058400" cy="939296"/>
          </a:xfrm>
        </p:spPr>
        <p:txBody>
          <a:bodyPr>
            <a:normAutofit/>
          </a:bodyPr>
          <a:lstStyle/>
          <a:p>
            <a:r>
              <a:rPr lang="en-GB" b="1" dirty="0"/>
              <a:t>7 types of Anxiety Disorders</a:t>
            </a:r>
            <a:r>
              <a:rPr lang="en-GB" dirty="0"/>
              <a:t>:</a:t>
            </a:r>
          </a:p>
        </p:txBody>
      </p:sp>
      <p:graphicFrame>
        <p:nvGraphicFramePr>
          <p:cNvPr id="14" name="Content Placeholder 2">
            <a:extLst>
              <a:ext uri="{FF2B5EF4-FFF2-40B4-BE49-F238E27FC236}">
                <a16:creationId xmlns:a16="http://schemas.microsoft.com/office/drawing/2014/main" id="{D2E12596-1341-4D26-9AAA-0D602E3CB1C9}"/>
              </a:ext>
            </a:extLst>
          </p:cNvPr>
          <p:cNvGraphicFramePr>
            <a:graphicFrameLocks noGrp="1"/>
          </p:cNvGraphicFramePr>
          <p:nvPr>
            <p:ph idx="1"/>
            <p:extLst>
              <p:ext uri="{D42A27DB-BD31-4B8C-83A1-F6EECF244321}">
                <p14:modId xmlns:p14="http://schemas.microsoft.com/office/powerpoint/2010/main" val="2267500777"/>
              </p:ext>
            </p:extLst>
          </p:nvPr>
        </p:nvGraphicFramePr>
        <p:xfrm>
          <a:off x="492369" y="1406768"/>
          <a:ext cx="11274251" cy="46222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0751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nxiety gremlin">
            <a:extLst>
              <a:ext uri="{FF2B5EF4-FFF2-40B4-BE49-F238E27FC236}">
                <a16:creationId xmlns:a16="http://schemas.microsoft.com/office/drawing/2014/main" id="{79B4E4BE-823A-495F-A859-277F20359F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0230" y="217170"/>
            <a:ext cx="8138160" cy="5669280"/>
          </a:xfrm>
          <a:prstGeom prst="rect">
            <a:avLst/>
          </a:prstGeom>
          <a:noFill/>
          <a:extLst>
            <a:ext uri="{909E8E84-426E-40DD-AFC4-6F175D3DCCD1}">
              <a14:hiddenFill xmlns:a14="http://schemas.microsoft.com/office/drawing/2010/main">
                <a:solidFill>
                  <a:srgbClr val="FFFFFF"/>
                </a:solidFill>
              </a14:hiddenFill>
            </a:ext>
          </a:extLst>
        </p:spPr>
      </p:pic>
      <p:sp>
        <p:nvSpPr>
          <p:cNvPr id="2" name="Arrow: Up-Down 1">
            <a:extLst>
              <a:ext uri="{FF2B5EF4-FFF2-40B4-BE49-F238E27FC236}">
                <a16:creationId xmlns:a16="http://schemas.microsoft.com/office/drawing/2014/main" id="{C98457EE-3D9F-472F-B7E1-E9E1A4353825}"/>
              </a:ext>
            </a:extLst>
          </p:cNvPr>
          <p:cNvSpPr/>
          <p:nvPr/>
        </p:nvSpPr>
        <p:spPr>
          <a:xfrm>
            <a:off x="5474970" y="1965960"/>
            <a:ext cx="262890" cy="50292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Arrow: Up-Down 2">
            <a:extLst>
              <a:ext uri="{FF2B5EF4-FFF2-40B4-BE49-F238E27FC236}">
                <a16:creationId xmlns:a16="http://schemas.microsoft.com/office/drawing/2014/main" id="{B47BE476-9A77-471B-8053-B3AB178FB5C6}"/>
              </a:ext>
            </a:extLst>
          </p:cNvPr>
          <p:cNvSpPr/>
          <p:nvPr/>
        </p:nvSpPr>
        <p:spPr>
          <a:xfrm>
            <a:off x="5400675" y="4514850"/>
            <a:ext cx="262890" cy="50292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Arrow: Left-Right 3">
            <a:extLst>
              <a:ext uri="{FF2B5EF4-FFF2-40B4-BE49-F238E27FC236}">
                <a16:creationId xmlns:a16="http://schemas.microsoft.com/office/drawing/2014/main" id="{F55833B1-F33E-47B8-ACD1-E4DBFF599B55}"/>
              </a:ext>
            </a:extLst>
          </p:cNvPr>
          <p:cNvSpPr/>
          <p:nvPr/>
        </p:nvSpPr>
        <p:spPr>
          <a:xfrm>
            <a:off x="6400800" y="3337560"/>
            <a:ext cx="628650" cy="24003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Left-Right 4">
            <a:extLst>
              <a:ext uri="{FF2B5EF4-FFF2-40B4-BE49-F238E27FC236}">
                <a16:creationId xmlns:a16="http://schemas.microsoft.com/office/drawing/2014/main" id="{93D97B6C-E1E1-4CD7-A0C7-15AFF5900FB4}"/>
              </a:ext>
            </a:extLst>
          </p:cNvPr>
          <p:cNvSpPr/>
          <p:nvPr/>
        </p:nvSpPr>
        <p:spPr>
          <a:xfrm>
            <a:off x="3943350" y="3337560"/>
            <a:ext cx="628650" cy="24003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rrow: Right 5">
            <a:extLst>
              <a:ext uri="{FF2B5EF4-FFF2-40B4-BE49-F238E27FC236}">
                <a16:creationId xmlns:a16="http://schemas.microsoft.com/office/drawing/2014/main" id="{E28795CB-033B-4C8B-8F33-50ADBACC2E2D}"/>
              </a:ext>
            </a:extLst>
          </p:cNvPr>
          <p:cNvSpPr/>
          <p:nvPr/>
        </p:nvSpPr>
        <p:spPr>
          <a:xfrm>
            <a:off x="1302327" y="1810327"/>
            <a:ext cx="1625600" cy="803564"/>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55320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51508B0C-AAEA-48D2-9222-E976ED68E510}"/>
              </a:ext>
            </a:extLst>
          </p:cNvPr>
          <p:cNvSpPr>
            <a:spLocks noGrp="1"/>
          </p:cNvSpPr>
          <p:nvPr>
            <p:ph type="title"/>
          </p:nvPr>
        </p:nvSpPr>
        <p:spPr>
          <a:xfrm>
            <a:off x="492370" y="516835"/>
            <a:ext cx="3084844" cy="2103875"/>
          </a:xfrm>
        </p:spPr>
        <p:txBody>
          <a:bodyPr>
            <a:normAutofit/>
          </a:bodyPr>
          <a:lstStyle/>
          <a:p>
            <a:r>
              <a:rPr lang="en-GB" sz="3600" b="1" dirty="0">
                <a:solidFill>
                  <a:srgbClr val="FFFFFF"/>
                </a:solidFill>
              </a:rPr>
              <a:t>How to Help your child - </a:t>
            </a:r>
          </a:p>
        </p:txBody>
      </p:sp>
      <p:sp>
        <p:nvSpPr>
          <p:cNvPr id="3" name="Content Placeholder 2">
            <a:extLst>
              <a:ext uri="{FF2B5EF4-FFF2-40B4-BE49-F238E27FC236}">
                <a16:creationId xmlns:a16="http://schemas.microsoft.com/office/drawing/2014/main" id="{60ACC88A-A7D4-405C-9E5F-C3C624F1EB45}"/>
              </a:ext>
            </a:extLst>
          </p:cNvPr>
          <p:cNvSpPr>
            <a:spLocks noGrp="1"/>
          </p:cNvSpPr>
          <p:nvPr>
            <p:ph idx="1"/>
          </p:nvPr>
        </p:nvSpPr>
        <p:spPr>
          <a:xfrm>
            <a:off x="492371" y="2653800"/>
            <a:ext cx="3084844" cy="3335519"/>
          </a:xfrm>
        </p:spPr>
        <p:txBody>
          <a:bodyPr>
            <a:normAutofit lnSpcReduction="10000"/>
          </a:bodyPr>
          <a:lstStyle/>
          <a:p>
            <a:r>
              <a:rPr lang="en-GB" sz="2400" dirty="0">
                <a:solidFill>
                  <a:srgbClr val="FFFFFF"/>
                </a:solidFill>
              </a:rPr>
              <a:t>Younger children may not easily recognise that what they are feeling is worry, fear or anxiety.</a:t>
            </a:r>
          </a:p>
          <a:p>
            <a:r>
              <a:rPr lang="en-GB" sz="2400" dirty="0">
                <a:solidFill>
                  <a:srgbClr val="FFFFFF"/>
                </a:solidFill>
              </a:rPr>
              <a:t>But they may be able to say they feel upset or sad and they may describe physical feelings.</a:t>
            </a:r>
          </a:p>
        </p:txBody>
      </p:sp>
      <p:sp>
        <p:nvSpPr>
          <p:cNvPr id="75" name="Rectangle 74">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pic>
        <p:nvPicPr>
          <p:cNvPr id="2050" name="Picture 2" descr="Image result for simple body map">
            <a:extLst>
              <a:ext uri="{FF2B5EF4-FFF2-40B4-BE49-F238E27FC236}">
                <a16:creationId xmlns:a16="http://schemas.microsoft.com/office/drawing/2014/main" id="{85F6BD59-6F41-4CF7-A45C-6B8CBA1AC34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03001" y="640080"/>
            <a:ext cx="4076113" cy="5577840"/>
          </a:xfrm>
          <a:prstGeom prst="rect">
            <a:avLst/>
          </a:prstGeom>
          <a:noFill/>
          <a:extLst>
            <a:ext uri="{909E8E84-426E-40DD-AFC4-6F175D3DCCD1}">
              <a14:hiddenFill xmlns:a14="http://schemas.microsoft.com/office/drawing/2010/main">
                <a:solidFill>
                  <a:srgbClr val="FFFFFF"/>
                </a:solidFill>
              </a14:hiddenFill>
            </a:ext>
          </a:extLst>
        </p:spPr>
      </p:pic>
      <p:sp>
        <p:nvSpPr>
          <p:cNvPr id="4" name="Thought Bubble: Cloud 3">
            <a:extLst>
              <a:ext uri="{FF2B5EF4-FFF2-40B4-BE49-F238E27FC236}">
                <a16:creationId xmlns:a16="http://schemas.microsoft.com/office/drawing/2014/main" id="{A669B376-0C77-4A5E-BEFD-A53F551D5349}"/>
              </a:ext>
            </a:extLst>
          </p:cNvPr>
          <p:cNvSpPr/>
          <p:nvPr/>
        </p:nvSpPr>
        <p:spPr>
          <a:xfrm>
            <a:off x="9224010" y="255181"/>
            <a:ext cx="2748250" cy="2398619"/>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dirty="0"/>
              <a:t>Where does it hurt ? </a:t>
            </a:r>
          </a:p>
          <a:p>
            <a:pPr algn="ctr">
              <a:spcAft>
                <a:spcPts val="600"/>
              </a:spcAft>
            </a:pPr>
            <a:r>
              <a:rPr lang="en-GB" dirty="0"/>
              <a:t>What happens to our body ?</a:t>
            </a:r>
          </a:p>
        </p:txBody>
      </p:sp>
      <p:sp>
        <p:nvSpPr>
          <p:cNvPr id="5" name="Plaque 4">
            <a:extLst>
              <a:ext uri="{FF2B5EF4-FFF2-40B4-BE49-F238E27FC236}">
                <a16:creationId xmlns:a16="http://schemas.microsoft.com/office/drawing/2014/main" id="{6A23AC94-E114-A7C0-805A-981530AF424C}"/>
              </a:ext>
            </a:extLst>
          </p:cNvPr>
          <p:cNvSpPr/>
          <p:nvPr/>
        </p:nvSpPr>
        <p:spPr>
          <a:xfrm>
            <a:off x="4541855" y="351692"/>
            <a:ext cx="2481943" cy="1798655"/>
          </a:xfrm>
          <a:prstGeom prst="plaqu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1"/>
                </a:solidFill>
              </a:rPr>
              <a:t>Acitivity</a:t>
            </a:r>
            <a:endParaRPr lang="en-GB" sz="4000" b="1" dirty="0">
              <a:solidFill>
                <a:schemeClr val="bg1"/>
              </a:solidFill>
            </a:endParaRPr>
          </a:p>
        </p:txBody>
      </p:sp>
    </p:spTree>
    <p:extLst>
      <p:ext uri="{BB962C8B-B14F-4D97-AF65-F5344CB8AC3E}">
        <p14:creationId xmlns:p14="http://schemas.microsoft.com/office/powerpoint/2010/main" val="1323831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391C2-036C-4D0F-AE24-5F5761B974D3}"/>
              </a:ext>
            </a:extLst>
          </p:cNvPr>
          <p:cNvSpPr>
            <a:spLocks noGrp="1"/>
          </p:cNvSpPr>
          <p:nvPr>
            <p:ph type="title"/>
          </p:nvPr>
        </p:nvSpPr>
        <p:spPr/>
        <p:txBody>
          <a:bodyPr>
            <a:normAutofit/>
          </a:bodyPr>
          <a:lstStyle/>
          <a:p>
            <a:r>
              <a:rPr lang="en-GB" sz="3600" b="1" dirty="0">
                <a:solidFill>
                  <a:srgbClr val="C00000"/>
                </a:solidFill>
              </a:rPr>
              <a:t>Negative Symptoms:</a:t>
            </a:r>
          </a:p>
        </p:txBody>
      </p:sp>
      <p:sp>
        <p:nvSpPr>
          <p:cNvPr id="3" name="Content Placeholder 2">
            <a:extLst>
              <a:ext uri="{FF2B5EF4-FFF2-40B4-BE49-F238E27FC236}">
                <a16:creationId xmlns:a16="http://schemas.microsoft.com/office/drawing/2014/main" id="{52B8B8C7-98BE-4118-9E76-949BBA3F2514}"/>
              </a:ext>
            </a:extLst>
          </p:cNvPr>
          <p:cNvSpPr>
            <a:spLocks noGrp="1"/>
          </p:cNvSpPr>
          <p:nvPr>
            <p:ph sz="half" idx="1"/>
          </p:nvPr>
        </p:nvSpPr>
        <p:spPr>
          <a:xfrm>
            <a:off x="493986" y="2010878"/>
            <a:ext cx="5598497" cy="3448595"/>
          </a:xfrm>
        </p:spPr>
        <p:txBody>
          <a:bodyPr>
            <a:normAutofit lnSpcReduction="10000"/>
          </a:bodyPr>
          <a:lstStyle/>
          <a:p>
            <a:r>
              <a:rPr lang="en-GB" sz="2800" b="1" dirty="0"/>
              <a:t>Cognitive</a:t>
            </a:r>
          </a:p>
          <a:p>
            <a:pPr marL="0" indent="0">
              <a:buNone/>
            </a:pPr>
            <a:r>
              <a:rPr lang="en-GB" sz="2600" dirty="0"/>
              <a:t>Memory and concentration problems, obsessive thoughts, negative thoughts about yourself, ‘what if’ and worst case scenario thoughts, thoughts about bad things happening, blowing things out of proportion, thoughts that things are worse than they actually are, self-doubting, self-blaming</a:t>
            </a:r>
          </a:p>
        </p:txBody>
      </p:sp>
      <p:sp>
        <p:nvSpPr>
          <p:cNvPr id="4" name="Content Placeholder 3">
            <a:extLst>
              <a:ext uri="{FF2B5EF4-FFF2-40B4-BE49-F238E27FC236}">
                <a16:creationId xmlns:a16="http://schemas.microsoft.com/office/drawing/2014/main" id="{6E33DAE2-943E-4C4A-885B-4A06E01218C2}"/>
              </a:ext>
            </a:extLst>
          </p:cNvPr>
          <p:cNvSpPr>
            <a:spLocks noGrp="1"/>
          </p:cNvSpPr>
          <p:nvPr>
            <p:ph sz="half" idx="2"/>
          </p:nvPr>
        </p:nvSpPr>
        <p:spPr>
          <a:xfrm>
            <a:off x="6413770" y="2017343"/>
            <a:ext cx="5420877" cy="3441520"/>
          </a:xfrm>
        </p:spPr>
        <p:txBody>
          <a:bodyPr>
            <a:normAutofit lnSpcReduction="10000"/>
          </a:bodyPr>
          <a:lstStyle/>
          <a:p>
            <a:r>
              <a:rPr lang="en-GB" sz="2800" b="1" dirty="0"/>
              <a:t>Physical</a:t>
            </a:r>
          </a:p>
          <a:p>
            <a:pPr marL="0" indent="0">
              <a:buNone/>
            </a:pPr>
            <a:r>
              <a:rPr lang="en-GB" sz="2600" dirty="0"/>
              <a:t>Sweating, headaches, nausea, choking sensation, lump in throat, feeling hot or cold, shortness of breath/cant catch breath, heart racing, </a:t>
            </a:r>
            <a:r>
              <a:rPr lang="en-GB" sz="2600" dirty="0" err="1"/>
              <a:t>palpatations</a:t>
            </a:r>
            <a:r>
              <a:rPr lang="en-GB" sz="2600" dirty="0"/>
              <a:t>, chest tightness or pain, stomach ache/butterflies, tiredness, muscle aches, sleep disturbance, tingling of lips or teeth grinding </a:t>
            </a:r>
          </a:p>
        </p:txBody>
      </p:sp>
    </p:spTree>
    <p:extLst>
      <p:ext uri="{BB962C8B-B14F-4D97-AF65-F5344CB8AC3E}">
        <p14:creationId xmlns:p14="http://schemas.microsoft.com/office/powerpoint/2010/main" val="2560565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391C2-036C-4D0F-AE24-5F5761B974D3}"/>
              </a:ext>
            </a:extLst>
          </p:cNvPr>
          <p:cNvSpPr>
            <a:spLocks noGrp="1"/>
          </p:cNvSpPr>
          <p:nvPr>
            <p:ph type="title"/>
          </p:nvPr>
        </p:nvSpPr>
        <p:spPr/>
        <p:txBody>
          <a:bodyPr>
            <a:normAutofit/>
          </a:bodyPr>
          <a:lstStyle/>
          <a:p>
            <a:r>
              <a:rPr lang="en-GB" sz="3600" b="1" dirty="0">
                <a:solidFill>
                  <a:srgbClr val="C00000"/>
                </a:solidFill>
              </a:rPr>
              <a:t>Negative Symptoms:</a:t>
            </a:r>
          </a:p>
        </p:txBody>
      </p:sp>
      <p:sp>
        <p:nvSpPr>
          <p:cNvPr id="3" name="Content Placeholder 2">
            <a:extLst>
              <a:ext uri="{FF2B5EF4-FFF2-40B4-BE49-F238E27FC236}">
                <a16:creationId xmlns:a16="http://schemas.microsoft.com/office/drawing/2014/main" id="{52B8B8C7-98BE-4118-9E76-949BBA3F2514}"/>
              </a:ext>
            </a:extLst>
          </p:cNvPr>
          <p:cNvSpPr>
            <a:spLocks noGrp="1"/>
          </p:cNvSpPr>
          <p:nvPr>
            <p:ph sz="half" idx="1"/>
          </p:nvPr>
        </p:nvSpPr>
        <p:spPr>
          <a:xfrm>
            <a:off x="493986" y="2010878"/>
            <a:ext cx="5598497" cy="3448595"/>
          </a:xfrm>
        </p:spPr>
        <p:txBody>
          <a:bodyPr>
            <a:normAutofit fontScale="92500" lnSpcReduction="10000"/>
          </a:bodyPr>
          <a:lstStyle/>
          <a:p>
            <a:r>
              <a:rPr lang="en-GB" sz="2800" b="1" dirty="0"/>
              <a:t>Emotional</a:t>
            </a:r>
          </a:p>
          <a:p>
            <a:pPr marL="0" indent="0">
              <a:buNone/>
            </a:pPr>
            <a:r>
              <a:rPr lang="en-GB" sz="2600" dirty="0"/>
              <a:t>Worry, feeling on edge, panic, nervousness, dread, fear, restlessness, tension, distress, feeling worthless, low in confidence, poor self-esteem, feeling under pressure and overwhelmed, anger, irritability, confusion, loss of motivation/pleasure/interest, hyper-sensitivity to things, self criticism and doubt, defensiveness.</a:t>
            </a:r>
          </a:p>
        </p:txBody>
      </p:sp>
      <p:sp>
        <p:nvSpPr>
          <p:cNvPr id="4" name="Content Placeholder 3">
            <a:extLst>
              <a:ext uri="{FF2B5EF4-FFF2-40B4-BE49-F238E27FC236}">
                <a16:creationId xmlns:a16="http://schemas.microsoft.com/office/drawing/2014/main" id="{6E33DAE2-943E-4C4A-885B-4A06E01218C2}"/>
              </a:ext>
            </a:extLst>
          </p:cNvPr>
          <p:cNvSpPr>
            <a:spLocks noGrp="1"/>
          </p:cNvSpPr>
          <p:nvPr>
            <p:ph sz="half" idx="2"/>
          </p:nvPr>
        </p:nvSpPr>
        <p:spPr>
          <a:xfrm>
            <a:off x="6413770" y="2017343"/>
            <a:ext cx="5420877" cy="3441520"/>
          </a:xfrm>
        </p:spPr>
        <p:txBody>
          <a:bodyPr>
            <a:normAutofit fontScale="92500" lnSpcReduction="10000"/>
          </a:bodyPr>
          <a:lstStyle/>
          <a:p>
            <a:r>
              <a:rPr lang="en-GB" sz="2800" b="1" dirty="0"/>
              <a:t>Behavioural</a:t>
            </a:r>
          </a:p>
          <a:p>
            <a:pPr marL="0" indent="0">
              <a:buNone/>
            </a:pPr>
            <a:r>
              <a:rPr lang="en-GB" sz="2600" dirty="0"/>
              <a:t>Avoidance, following rituals or routines, putting off doing things, doing things to get people’s attention, seeking reassurance, checking for signs of danger, acting irritably or aggressively, hiding away from people, getting annoyed with self, taking out your feelings on others, stuttering or stammering, pacing, being unable to sit still, not finishing things, crying.</a:t>
            </a:r>
          </a:p>
        </p:txBody>
      </p:sp>
    </p:spTree>
    <p:extLst>
      <p:ext uri="{BB962C8B-B14F-4D97-AF65-F5344CB8AC3E}">
        <p14:creationId xmlns:p14="http://schemas.microsoft.com/office/powerpoint/2010/main" val="3780302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3263FC-F863-4ADF-B937-0C96C10ACD3E}"/>
              </a:ext>
            </a:extLst>
          </p:cNvPr>
          <p:cNvSpPr>
            <a:spLocks noGrp="1"/>
          </p:cNvSpPr>
          <p:nvPr>
            <p:ph sz="half" idx="1"/>
          </p:nvPr>
        </p:nvSpPr>
        <p:spPr>
          <a:xfrm>
            <a:off x="845820" y="994410"/>
            <a:ext cx="5383529" cy="4754880"/>
          </a:xfrm>
          <a:solidFill>
            <a:schemeClr val="accent1">
              <a:lumMod val="20000"/>
              <a:lumOff val="80000"/>
            </a:schemeClr>
          </a:solidFill>
        </p:spPr>
        <p:txBody>
          <a:bodyPr>
            <a:normAutofit/>
          </a:bodyPr>
          <a:lstStyle/>
          <a:p>
            <a:pPr marL="0" indent="0">
              <a:buNone/>
            </a:pPr>
            <a:r>
              <a:rPr lang="en-GB" sz="2800" b="1" dirty="0">
                <a:solidFill>
                  <a:srgbClr val="FF0000"/>
                </a:solidFill>
              </a:rPr>
              <a:t>Feed our anxiety</a:t>
            </a:r>
          </a:p>
          <a:p>
            <a:endParaRPr lang="en-GB" dirty="0"/>
          </a:p>
          <a:p>
            <a:r>
              <a:rPr lang="en-GB" sz="2400" dirty="0"/>
              <a:t>Think negatively</a:t>
            </a:r>
          </a:p>
          <a:p>
            <a:r>
              <a:rPr lang="en-GB" sz="2400" dirty="0"/>
              <a:t>Blow situation out of proportion</a:t>
            </a:r>
          </a:p>
          <a:p>
            <a:r>
              <a:rPr lang="en-GB" sz="2400" dirty="0"/>
              <a:t>Anxious physical symptoms appear</a:t>
            </a:r>
          </a:p>
          <a:p>
            <a:r>
              <a:rPr lang="en-GB" sz="2400" dirty="0"/>
              <a:t>Behaviours become unconstructive</a:t>
            </a:r>
          </a:p>
          <a:p>
            <a:r>
              <a:rPr lang="en-GB" sz="2400" dirty="0"/>
              <a:t>The more unconstructive our behaviours, the more negative and out of proportion thoughts follow</a:t>
            </a:r>
          </a:p>
          <a:p>
            <a:pPr marL="0" indent="0">
              <a:buNone/>
            </a:pPr>
            <a:r>
              <a:rPr lang="en-GB" sz="2400" b="1" dirty="0">
                <a:solidFill>
                  <a:srgbClr val="FF0000"/>
                </a:solidFill>
              </a:rPr>
              <a:t>We perpetuate the cycle</a:t>
            </a:r>
          </a:p>
        </p:txBody>
      </p:sp>
      <p:sp>
        <p:nvSpPr>
          <p:cNvPr id="4" name="Content Placeholder 3">
            <a:extLst>
              <a:ext uri="{FF2B5EF4-FFF2-40B4-BE49-F238E27FC236}">
                <a16:creationId xmlns:a16="http://schemas.microsoft.com/office/drawing/2014/main" id="{828F6BB7-694F-4DD0-9048-8CE37C74C2DB}"/>
              </a:ext>
            </a:extLst>
          </p:cNvPr>
          <p:cNvSpPr>
            <a:spLocks noGrp="1"/>
          </p:cNvSpPr>
          <p:nvPr>
            <p:ph sz="half" idx="2"/>
          </p:nvPr>
        </p:nvSpPr>
        <p:spPr>
          <a:xfrm>
            <a:off x="6229348" y="993800"/>
            <a:ext cx="5116831" cy="4754880"/>
          </a:xfrm>
          <a:solidFill>
            <a:schemeClr val="accent1">
              <a:lumMod val="40000"/>
              <a:lumOff val="60000"/>
            </a:schemeClr>
          </a:solidFill>
        </p:spPr>
        <p:txBody>
          <a:bodyPr>
            <a:normAutofit/>
          </a:bodyPr>
          <a:lstStyle/>
          <a:p>
            <a:pPr marL="0" indent="0">
              <a:buNone/>
            </a:pPr>
            <a:r>
              <a:rPr lang="en-GB" sz="2800" b="1" dirty="0">
                <a:solidFill>
                  <a:srgbClr val="00B050"/>
                </a:solidFill>
              </a:rPr>
              <a:t>Starve our anxiety</a:t>
            </a:r>
          </a:p>
          <a:p>
            <a:endParaRPr lang="en-GB" dirty="0"/>
          </a:p>
          <a:p>
            <a:r>
              <a:rPr lang="en-GB" sz="2400" dirty="0"/>
              <a:t>Think realistically/rationally</a:t>
            </a:r>
          </a:p>
          <a:p>
            <a:r>
              <a:rPr lang="en-GB" sz="2400" dirty="0"/>
              <a:t>Recognise our thoughts are obsessive</a:t>
            </a:r>
          </a:p>
          <a:p>
            <a:r>
              <a:rPr lang="en-GB" sz="2400" dirty="0"/>
              <a:t>Keep our expectations realistic</a:t>
            </a:r>
          </a:p>
          <a:p>
            <a:r>
              <a:rPr lang="en-GB" sz="2400" dirty="0"/>
              <a:t>Build self esteem, confidence and positivity</a:t>
            </a:r>
          </a:p>
          <a:p>
            <a:endParaRPr lang="en-GB" dirty="0"/>
          </a:p>
          <a:p>
            <a:pPr marL="0" indent="0">
              <a:buNone/>
            </a:pPr>
            <a:endParaRPr lang="en-GB" dirty="0"/>
          </a:p>
          <a:p>
            <a:pPr marL="0" indent="0">
              <a:buNone/>
            </a:pPr>
            <a:r>
              <a:rPr lang="en-GB" sz="2400" b="1" dirty="0">
                <a:solidFill>
                  <a:srgbClr val="00B050"/>
                </a:solidFill>
              </a:rPr>
              <a:t>We break the cycle</a:t>
            </a:r>
          </a:p>
        </p:txBody>
      </p:sp>
    </p:spTree>
    <p:extLst>
      <p:ext uri="{BB962C8B-B14F-4D97-AF65-F5344CB8AC3E}">
        <p14:creationId xmlns:p14="http://schemas.microsoft.com/office/powerpoint/2010/main" val="2814095224"/>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101</TotalTime>
  <Words>1539</Words>
  <Application>Microsoft Office PowerPoint</Application>
  <PresentationFormat>Widescreen</PresentationFormat>
  <Paragraphs>217</Paragraphs>
  <Slides>30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Calibri Light</vt:lpstr>
      <vt:lpstr>GarageGothic</vt:lpstr>
      <vt:lpstr>Lato</vt:lpstr>
      <vt:lpstr>Wingdings</vt:lpstr>
      <vt:lpstr>Retrospect</vt:lpstr>
      <vt:lpstr>Welcome &amp; Introductions</vt:lpstr>
      <vt:lpstr>Anxiety in children and how to support</vt:lpstr>
      <vt:lpstr>What is anxiety</vt:lpstr>
      <vt:lpstr>7 types of Anxiety Disorders:</vt:lpstr>
      <vt:lpstr>PowerPoint Presentation</vt:lpstr>
      <vt:lpstr>How to Help your child - </vt:lpstr>
      <vt:lpstr>Negative Symptoms:</vt:lpstr>
      <vt:lpstr>Negative Symptoms:</vt:lpstr>
      <vt:lpstr>PowerPoint Presentation</vt:lpstr>
      <vt:lpstr>Find the Triggers – </vt:lpstr>
      <vt:lpstr>Identify the thought patterns -</vt:lpstr>
      <vt:lpstr>Identify the feelings -</vt:lpstr>
      <vt:lpstr>PowerPoint Presentation</vt:lpstr>
      <vt:lpstr>PowerPoint Presentation</vt:lpstr>
      <vt:lpstr>PowerPoint Presentation</vt:lpstr>
      <vt:lpstr>Test Stress Box</vt:lpstr>
      <vt:lpstr>PowerPoint Presentation</vt:lpstr>
      <vt:lpstr>In the moment</vt:lpstr>
      <vt:lpstr>PowerPoint Presentation</vt:lpstr>
      <vt:lpstr>PowerPoint Presentation</vt:lpstr>
      <vt:lpstr>PowerPoint Presentation</vt:lpstr>
      <vt:lpstr>Challenging the thoughts - </vt:lpstr>
      <vt:lpstr>Breaking it down </vt:lpstr>
      <vt:lpstr>PowerPoint Presentation</vt:lpstr>
      <vt:lpstr>Self Care We need to manage our own anxieties in order to react calmly, model behaviour and emotional responses</vt:lpstr>
      <vt:lpstr>Anxiety UK </vt:lpstr>
      <vt:lpstr>Young Minds   https://www.youngminds.org.uk/parent/parents-a-z-mental-health-guide/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keddie bailey</dc:creator>
  <cp:lastModifiedBy>Mrs Attwood</cp:lastModifiedBy>
  <cp:revision>29</cp:revision>
  <dcterms:created xsi:type="dcterms:W3CDTF">2021-03-20T14:40:19Z</dcterms:created>
  <dcterms:modified xsi:type="dcterms:W3CDTF">2024-01-17T15:44:36Z</dcterms:modified>
</cp:coreProperties>
</file>