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20"/>
  </p:notesMasterIdLst>
  <p:handoutMasterIdLst>
    <p:handoutMasterId r:id="rId21"/>
  </p:handoutMasterIdLst>
  <p:sldIdLst>
    <p:sldId id="256" r:id="rId2"/>
    <p:sldId id="292" r:id="rId3"/>
    <p:sldId id="290" r:id="rId4"/>
    <p:sldId id="291" r:id="rId5"/>
    <p:sldId id="294" r:id="rId6"/>
    <p:sldId id="293" r:id="rId7"/>
    <p:sldId id="274" r:id="rId8"/>
    <p:sldId id="268" r:id="rId9"/>
    <p:sldId id="280" r:id="rId10"/>
    <p:sldId id="282" r:id="rId11"/>
    <p:sldId id="284" r:id="rId12"/>
    <p:sldId id="289" r:id="rId13"/>
    <p:sldId id="283" r:id="rId14"/>
    <p:sldId id="285" r:id="rId15"/>
    <p:sldId id="279" r:id="rId16"/>
    <p:sldId id="287" r:id="rId17"/>
    <p:sldId id="288" r:id="rId18"/>
    <p:sldId id="286" r:id="rId19"/>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16" d="100"/>
          <a:sy n="116" d="100"/>
        </p:scale>
        <p:origin x="21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ltLang="en-US"/>
          </a:p>
        </p:txBody>
      </p:sp>
      <p:sp>
        <p:nvSpPr>
          <p:cNvPr id="5529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ltLang="en-US"/>
          </a:p>
        </p:txBody>
      </p:sp>
      <p:sp>
        <p:nvSpPr>
          <p:cNvPr id="5530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ltLang="en-US"/>
          </a:p>
        </p:txBody>
      </p:sp>
      <p:sp>
        <p:nvSpPr>
          <p:cNvPr id="5530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1879446-8726-4212-8C36-2F3E433B603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98CA809F-EC99-4B95-B9FC-936B10944AE0}" type="datetimeFigureOut">
              <a:rPr lang="en-GB"/>
              <a:pPr>
                <a:defRPr/>
              </a:pPr>
              <a:t>21/06/2024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3A17D09-61D6-4F98-B2BA-152B7661CBF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BCF0C8E6-904D-44E0-A9E8-6414EA26D75B}" type="slidenum">
              <a:rPr lang="en-GB" altLang="en-US" smtClean="0"/>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B1821C-63EF-49F1-BF6D-AB16CB9DEE82}" type="slidenum">
              <a:rPr lang="en-GB" altLang="en-US" smtClean="0">
                <a:latin typeface="Comic Sans MS" panose="030F0702030302020204" pitchFamily="66" charset="0"/>
              </a:rPr>
              <a:pPr>
                <a:spcBef>
                  <a:spcPct val="0"/>
                </a:spcBef>
              </a:pPr>
              <a:t>7</a:t>
            </a:fld>
            <a:endParaRPr lang="en-GB" altLang="en-US">
              <a:latin typeface="Comic Sans MS" panose="030F0702030302020204" pitchFamily="6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177B3D43-80E7-4082-BAA2-B17D393C6B0C}" type="slidenum">
              <a:rPr lang="en-GB" altLang="en-US" smtClean="0"/>
              <a:pPr/>
              <a:t>8</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2518F108-81C3-482F-AEAB-B81DE669B5A1}" type="slidenum">
              <a:rPr lang="en-GB" altLang="en-US" smtClean="0"/>
              <a:pPr/>
              <a:t>9</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C7A02851-552F-4B47-AFD8-F555EAA3D95F}" type="slidenum">
              <a:rPr lang="en-GB" altLang="en-US" smtClean="0"/>
              <a:pPr/>
              <a:t>15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70988" cy="6873876"/>
            <a:chOff x="-8466" y="-8468"/>
            <a:chExt cx="9171316" cy="6874935"/>
          </a:xfrm>
        </p:grpSpPr>
        <p:cxnSp>
          <p:nvCxnSpPr>
            <p:cNvPr id="5" name="Straight Connector 4"/>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GB" altLang="en-US"/>
          </a:p>
        </p:txBody>
      </p:sp>
      <p:sp>
        <p:nvSpPr>
          <p:cNvPr id="16" name="Footer Placeholder 4"/>
          <p:cNvSpPr>
            <a:spLocks noGrp="1"/>
          </p:cNvSpPr>
          <p:nvPr>
            <p:ph type="ftr" sz="quarter" idx="11"/>
          </p:nvPr>
        </p:nvSpPr>
        <p:spPr/>
        <p:txBody>
          <a:bodyPr/>
          <a:lstStyle>
            <a:lvl1pPr>
              <a:defRPr/>
            </a:lvl1pPr>
          </a:lstStyle>
          <a:p>
            <a:pPr>
              <a:defRPr/>
            </a:pPr>
            <a:endParaRPr lang="en-GB" altLang="en-US"/>
          </a:p>
        </p:txBody>
      </p:sp>
      <p:sp>
        <p:nvSpPr>
          <p:cNvPr id="17" name="Slide Number Placeholder 5"/>
          <p:cNvSpPr>
            <a:spLocks noGrp="1"/>
          </p:cNvSpPr>
          <p:nvPr>
            <p:ph type="sldNum" sz="quarter" idx="12"/>
          </p:nvPr>
        </p:nvSpPr>
        <p:spPr/>
        <p:txBody>
          <a:bodyPr/>
          <a:lstStyle>
            <a:lvl1pPr>
              <a:defRPr/>
            </a:lvl1pPr>
          </a:lstStyle>
          <a:p>
            <a:pPr>
              <a:defRPr/>
            </a:pPr>
            <a:fld id="{86308D6D-93E0-4C9F-8BE1-61B4096FDF16}" type="slidenum">
              <a:rPr lang="en-GB" altLang="en-US"/>
              <a:pPr>
                <a:defRPr/>
              </a:pPr>
              <a:t>‹#›</a:t>
            </a:fld>
            <a:endParaRPr lang="en-GB" altLang="en-US"/>
          </a:p>
        </p:txBody>
      </p:sp>
    </p:spTree>
    <p:extLst>
      <p:ext uri="{BB962C8B-B14F-4D97-AF65-F5344CB8AC3E}">
        <p14:creationId xmlns:p14="http://schemas.microsoft.com/office/powerpoint/2010/main" val="158524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41BC4EA-9105-45F1-8CCB-4E45CF1A50F6}" type="slidenum">
              <a:rPr lang="en-GB" altLang="en-US"/>
              <a:pPr>
                <a:defRPr/>
              </a:pPr>
              <a:t>‹#›</a:t>
            </a:fld>
            <a:endParaRPr lang="en-GB" altLang="en-US"/>
          </a:p>
        </p:txBody>
      </p:sp>
    </p:spTree>
    <p:extLst>
      <p:ext uri="{BB962C8B-B14F-4D97-AF65-F5344CB8AC3E}">
        <p14:creationId xmlns:p14="http://schemas.microsoft.com/office/powerpoint/2010/main" val="274255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defRPr/>
            </a:pPr>
            <a:r>
              <a:rPr lang="en-US" altLang="en-US" sz="8000">
                <a:solidFill>
                  <a:schemeClr val="accent1"/>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endParaRPr lang="en-GB" altLang="en-US"/>
          </a:p>
        </p:txBody>
      </p:sp>
      <p:sp>
        <p:nvSpPr>
          <p:cNvPr id="8" name="Footer Placeholder 4"/>
          <p:cNvSpPr>
            <a:spLocks noGrp="1"/>
          </p:cNvSpPr>
          <p:nvPr>
            <p:ph type="ftr" sz="quarter" idx="15"/>
          </p:nvPr>
        </p:nvSpPr>
        <p:spPr/>
        <p:txBody>
          <a:bodyPr/>
          <a:lstStyle>
            <a:lvl1pPr>
              <a:defRPr/>
            </a:lvl1pPr>
          </a:lstStyle>
          <a:p>
            <a:pPr>
              <a:defRPr/>
            </a:pPr>
            <a:endParaRPr lang="en-GB" altLang="en-US"/>
          </a:p>
        </p:txBody>
      </p:sp>
      <p:sp>
        <p:nvSpPr>
          <p:cNvPr id="9" name="Slide Number Placeholder 5"/>
          <p:cNvSpPr>
            <a:spLocks noGrp="1"/>
          </p:cNvSpPr>
          <p:nvPr>
            <p:ph type="sldNum" sz="quarter" idx="16"/>
          </p:nvPr>
        </p:nvSpPr>
        <p:spPr/>
        <p:txBody>
          <a:bodyPr/>
          <a:lstStyle>
            <a:lvl1pPr>
              <a:defRPr/>
            </a:lvl1pPr>
          </a:lstStyle>
          <a:p>
            <a:pPr>
              <a:defRPr/>
            </a:pPr>
            <a:fld id="{A19AD830-4ED5-4EBE-B669-197747803FB1}" type="slidenum">
              <a:rPr lang="en-GB" altLang="en-US"/>
              <a:pPr>
                <a:defRPr/>
              </a:pPr>
              <a:t>‹#›</a:t>
            </a:fld>
            <a:endParaRPr lang="en-GB" altLang="en-US"/>
          </a:p>
        </p:txBody>
      </p:sp>
    </p:spTree>
    <p:extLst>
      <p:ext uri="{BB962C8B-B14F-4D97-AF65-F5344CB8AC3E}">
        <p14:creationId xmlns:p14="http://schemas.microsoft.com/office/powerpoint/2010/main" val="138777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8C8DB7F-E5B7-40CA-82CB-51D5017F97CA}" type="slidenum">
              <a:rPr lang="en-GB" altLang="en-US"/>
              <a:pPr>
                <a:defRPr/>
              </a:pPr>
              <a:t>‹#›</a:t>
            </a:fld>
            <a:endParaRPr lang="en-GB" altLang="en-US"/>
          </a:p>
        </p:txBody>
      </p:sp>
    </p:spTree>
    <p:extLst>
      <p:ext uri="{BB962C8B-B14F-4D97-AF65-F5344CB8AC3E}">
        <p14:creationId xmlns:p14="http://schemas.microsoft.com/office/powerpoint/2010/main" val="242299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defRPr/>
            </a:pPr>
            <a:r>
              <a:rPr lang="en-US" altLang="en-US" sz="8000">
                <a:solidFill>
                  <a:schemeClr val="accent1"/>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endParaRPr lang="en-GB" altLang="en-US"/>
          </a:p>
        </p:txBody>
      </p:sp>
      <p:sp>
        <p:nvSpPr>
          <p:cNvPr id="8" name="Footer Placeholder 4"/>
          <p:cNvSpPr>
            <a:spLocks noGrp="1"/>
          </p:cNvSpPr>
          <p:nvPr>
            <p:ph type="ftr" sz="quarter" idx="15"/>
          </p:nvPr>
        </p:nvSpPr>
        <p:spPr/>
        <p:txBody>
          <a:bodyPr/>
          <a:lstStyle>
            <a:lvl1pPr>
              <a:defRPr/>
            </a:lvl1pPr>
          </a:lstStyle>
          <a:p>
            <a:pPr>
              <a:defRPr/>
            </a:pPr>
            <a:endParaRPr lang="en-GB" altLang="en-US"/>
          </a:p>
        </p:txBody>
      </p:sp>
      <p:sp>
        <p:nvSpPr>
          <p:cNvPr id="9" name="Slide Number Placeholder 5"/>
          <p:cNvSpPr>
            <a:spLocks noGrp="1"/>
          </p:cNvSpPr>
          <p:nvPr>
            <p:ph type="sldNum" sz="quarter" idx="16"/>
          </p:nvPr>
        </p:nvSpPr>
        <p:spPr/>
        <p:txBody>
          <a:bodyPr/>
          <a:lstStyle>
            <a:lvl1pPr>
              <a:defRPr/>
            </a:lvl1pPr>
          </a:lstStyle>
          <a:p>
            <a:pPr>
              <a:defRPr/>
            </a:pPr>
            <a:fld id="{9C25424B-D204-4543-8A56-217818367CCC}" type="slidenum">
              <a:rPr lang="en-GB" altLang="en-US"/>
              <a:pPr>
                <a:defRPr/>
              </a:pPr>
              <a:t>‹#›</a:t>
            </a:fld>
            <a:endParaRPr lang="en-GB" altLang="en-US"/>
          </a:p>
        </p:txBody>
      </p:sp>
    </p:spTree>
    <p:extLst>
      <p:ext uri="{BB962C8B-B14F-4D97-AF65-F5344CB8AC3E}">
        <p14:creationId xmlns:p14="http://schemas.microsoft.com/office/powerpoint/2010/main" val="2578162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endParaRPr lang="en-GB" altLang="en-US"/>
          </a:p>
        </p:txBody>
      </p:sp>
      <p:sp>
        <p:nvSpPr>
          <p:cNvPr id="6" name="Footer Placeholder 4"/>
          <p:cNvSpPr>
            <a:spLocks noGrp="1"/>
          </p:cNvSpPr>
          <p:nvPr>
            <p:ph type="ftr" sz="quarter" idx="15"/>
          </p:nvPr>
        </p:nvSpPr>
        <p:spPr/>
        <p:txBody>
          <a:bodyPr/>
          <a:lstStyle>
            <a:lvl1pPr>
              <a:defRPr/>
            </a:lvl1pPr>
          </a:lstStyle>
          <a:p>
            <a:pPr>
              <a:defRPr/>
            </a:pPr>
            <a:endParaRPr lang="en-GB" altLang="en-US"/>
          </a:p>
        </p:txBody>
      </p:sp>
      <p:sp>
        <p:nvSpPr>
          <p:cNvPr id="7" name="Slide Number Placeholder 5"/>
          <p:cNvSpPr>
            <a:spLocks noGrp="1"/>
          </p:cNvSpPr>
          <p:nvPr>
            <p:ph type="sldNum" sz="quarter" idx="16"/>
          </p:nvPr>
        </p:nvSpPr>
        <p:spPr/>
        <p:txBody>
          <a:bodyPr/>
          <a:lstStyle>
            <a:lvl1pPr>
              <a:defRPr/>
            </a:lvl1pPr>
          </a:lstStyle>
          <a:p>
            <a:pPr>
              <a:defRPr/>
            </a:pPr>
            <a:fld id="{1F2C8CC7-98D0-4BDE-B434-7CEE859E9DB4}" type="slidenum">
              <a:rPr lang="en-GB" altLang="en-US"/>
              <a:pPr>
                <a:defRPr/>
              </a:pPr>
              <a:t>‹#›</a:t>
            </a:fld>
            <a:endParaRPr lang="en-GB" altLang="en-US"/>
          </a:p>
        </p:txBody>
      </p:sp>
    </p:spTree>
    <p:extLst>
      <p:ext uri="{BB962C8B-B14F-4D97-AF65-F5344CB8AC3E}">
        <p14:creationId xmlns:p14="http://schemas.microsoft.com/office/powerpoint/2010/main" val="197574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7E7F69D4-B3ED-42E5-AC76-DE58F7D2409C}" type="slidenum">
              <a:rPr lang="en-GB" altLang="en-US"/>
              <a:pPr>
                <a:defRPr/>
              </a:pPr>
              <a:t>‹#›</a:t>
            </a:fld>
            <a:endParaRPr lang="en-GB" altLang="en-US"/>
          </a:p>
        </p:txBody>
      </p:sp>
    </p:spTree>
    <p:extLst>
      <p:ext uri="{BB962C8B-B14F-4D97-AF65-F5344CB8AC3E}">
        <p14:creationId xmlns:p14="http://schemas.microsoft.com/office/powerpoint/2010/main" val="1297070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3D0FF01-E762-4C83-A247-FF85C07E8536}" type="slidenum">
              <a:rPr lang="en-GB" altLang="en-US"/>
              <a:pPr>
                <a:defRPr/>
              </a:pPr>
              <a:t>‹#›</a:t>
            </a:fld>
            <a:endParaRPr lang="en-GB" altLang="en-US"/>
          </a:p>
        </p:txBody>
      </p:sp>
    </p:spTree>
    <p:extLst>
      <p:ext uri="{BB962C8B-B14F-4D97-AF65-F5344CB8AC3E}">
        <p14:creationId xmlns:p14="http://schemas.microsoft.com/office/powerpoint/2010/main" val="239343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6AAB4D9-F53B-411E-AF9E-14FD1A49F766}" type="slidenum">
              <a:rPr lang="en-GB" altLang="en-US"/>
              <a:pPr>
                <a:defRPr/>
              </a:pPr>
              <a:t>‹#›</a:t>
            </a:fld>
            <a:endParaRPr lang="en-GB" altLang="en-US"/>
          </a:p>
        </p:txBody>
      </p:sp>
    </p:spTree>
    <p:extLst>
      <p:ext uri="{BB962C8B-B14F-4D97-AF65-F5344CB8AC3E}">
        <p14:creationId xmlns:p14="http://schemas.microsoft.com/office/powerpoint/2010/main" val="34248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6C78A0F0-197B-4734-BE48-A7807E094C29}" type="slidenum">
              <a:rPr lang="en-GB" altLang="en-US"/>
              <a:pPr>
                <a:defRPr/>
              </a:pPr>
              <a:t>‹#›</a:t>
            </a:fld>
            <a:endParaRPr lang="en-GB" altLang="en-US"/>
          </a:p>
        </p:txBody>
      </p:sp>
    </p:spTree>
    <p:extLst>
      <p:ext uri="{BB962C8B-B14F-4D97-AF65-F5344CB8AC3E}">
        <p14:creationId xmlns:p14="http://schemas.microsoft.com/office/powerpoint/2010/main" val="189122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08072F9D-F7F2-422E-B521-6DE2E4807D89}" type="slidenum">
              <a:rPr lang="en-GB" altLang="en-US"/>
              <a:pPr>
                <a:defRPr/>
              </a:pPr>
              <a:t>‹#›</a:t>
            </a:fld>
            <a:endParaRPr lang="en-GB" altLang="en-US"/>
          </a:p>
        </p:txBody>
      </p:sp>
    </p:spTree>
    <p:extLst>
      <p:ext uri="{BB962C8B-B14F-4D97-AF65-F5344CB8AC3E}">
        <p14:creationId xmlns:p14="http://schemas.microsoft.com/office/powerpoint/2010/main" val="137966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0E9E0C98-FA93-4ABA-9470-39C9CC5F4477}" type="slidenum">
              <a:rPr lang="en-GB" altLang="en-US"/>
              <a:pPr>
                <a:defRPr/>
              </a:pPr>
              <a:t>‹#›</a:t>
            </a:fld>
            <a:endParaRPr lang="en-GB" altLang="en-US"/>
          </a:p>
        </p:txBody>
      </p:sp>
    </p:spTree>
    <p:extLst>
      <p:ext uri="{BB962C8B-B14F-4D97-AF65-F5344CB8AC3E}">
        <p14:creationId xmlns:p14="http://schemas.microsoft.com/office/powerpoint/2010/main" val="153815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E9D5788A-2EB0-4C9F-816C-FAC1B810EF1A}" type="slidenum">
              <a:rPr lang="en-GB" altLang="en-US"/>
              <a:pPr>
                <a:defRPr/>
              </a:pPr>
              <a:t>‹#›</a:t>
            </a:fld>
            <a:endParaRPr lang="en-GB" altLang="en-US"/>
          </a:p>
        </p:txBody>
      </p:sp>
    </p:spTree>
    <p:extLst>
      <p:ext uri="{BB962C8B-B14F-4D97-AF65-F5344CB8AC3E}">
        <p14:creationId xmlns:p14="http://schemas.microsoft.com/office/powerpoint/2010/main" val="128391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64E64DAB-DDCF-4538-8599-028AAE7C4204}" type="slidenum">
              <a:rPr lang="en-GB" altLang="en-US"/>
              <a:pPr>
                <a:defRPr/>
              </a:pPr>
              <a:t>‹#›</a:t>
            </a:fld>
            <a:endParaRPr lang="en-GB" altLang="en-US"/>
          </a:p>
        </p:txBody>
      </p:sp>
    </p:spTree>
    <p:extLst>
      <p:ext uri="{BB962C8B-B14F-4D97-AF65-F5344CB8AC3E}">
        <p14:creationId xmlns:p14="http://schemas.microsoft.com/office/powerpoint/2010/main" val="75246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4AA8DF3F-7EEF-4E11-8630-46C803F0DA05}" type="slidenum">
              <a:rPr lang="en-GB" altLang="en-US"/>
              <a:pPr>
                <a:defRPr/>
              </a:pPr>
              <a:t>‹#›</a:t>
            </a:fld>
            <a:endParaRPr lang="en-GB" altLang="en-US"/>
          </a:p>
        </p:txBody>
      </p:sp>
    </p:spTree>
    <p:extLst>
      <p:ext uri="{BB962C8B-B14F-4D97-AF65-F5344CB8AC3E}">
        <p14:creationId xmlns:p14="http://schemas.microsoft.com/office/powerpoint/2010/main" val="405869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BCA5F370-7B2D-4BC4-9422-A0C12B5DDE54}" type="slidenum">
              <a:rPr lang="en-GB" altLang="en-US"/>
              <a:pPr>
                <a:defRPr/>
              </a:pPr>
              <a:t>‹#›</a:t>
            </a:fld>
            <a:endParaRPr lang="en-GB" altLang="en-US"/>
          </a:p>
        </p:txBody>
      </p:sp>
    </p:spTree>
    <p:extLst>
      <p:ext uri="{BB962C8B-B14F-4D97-AF65-F5344CB8AC3E}">
        <p14:creationId xmlns:p14="http://schemas.microsoft.com/office/powerpoint/2010/main" val="144531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70988" cy="6873876"/>
            <a:chOff x="-8467" y="-8468"/>
            <a:chExt cx="9171317" cy="6874935"/>
          </a:xfrm>
        </p:grpSpPr>
        <p:cxnSp>
          <p:nvCxnSpPr>
            <p:cNvPr id="7" name="Straight Connector 6"/>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lt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5790D155-0458-40BA-BBA5-38850E97CDC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027"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8" r:id="rId11"/>
    <p:sldLayoutId id="2147484023" r:id="rId12"/>
    <p:sldLayoutId id="2147484029" r:id="rId13"/>
    <p:sldLayoutId id="2147484024" r:id="rId14"/>
    <p:sldLayoutId id="2147484025" r:id="rId15"/>
    <p:sldLayoutId id="2147484026" r:id="rId16"/>
  </p:sldLayoutIdLst>
  <p:txStyles>
    <p:titleStyle>
      <a:lvl1pPr algn="l" defTabSz="457200" rtl="0" eaLnBrk="0" fontAlgn="base" hangingPunct="0">
        <a:spcBef>
          <a:spcPct val="0"/>
        </a:spcBef>
        <a:spcAft>
          <a:spcPct val="0"/>
        </a:spcAft>
        <a:defRPr sz="3600" kern="1200">
          <a:solidFill>
            <a:srgbClr val="EB3D9F"/>
          </a:solidFill>
          <a:latin typeface="+mj-lt"/>
          <a:ea typeface="+mj-ea"/>
          <a:cs typeface="+mj-cs"/>
        </a:defRPr>
      </a:lvl1pPr>
      <a:lvl2pPr algn="l" defTabSz="457200" rtl="0" eaLnBrk="0" fontAlgn="base" hangingPunct="0">
        <a:spcBef>
          <a:spcPct val="0"/>
        </a:spcBef>
        <a:spcAft>
          <a:spcPct val="0"/>
        </a:spcAft>
        <a:defRPr sz="3600">
          <a:solidFill>
            <a:srgbClr val="EB3D9F"/>
          </a:solidFill>
          <a:latin typeface="Trebuchet MS" panose="020B0603020202020204" pitchFamily="34" charset="0"/>
        </a:defRPr>
      </a:lvl2pPr>
      <a:lvl3pPr algn="l" defTabSz="457200" rtl="0" eaLnBrk="0" fontAlgn="base" hangingPunct="0">
        <a:spcBef>
          <a:spcPct val="0"/>
        </a:spcBef>
        <a:spcAft>
          <a:spcPct val="0"/>
        </a:spcAft>
        <a:defRPr sz="3600">
          <a:solidFill>
            <a:srgbClr val="EB3D9F"/>
          </a:solidFill>
          <a:latin typeface="Trebuchet MS" panose="020B0603020202020204" pitchFamily="34" charset="0"/>
        </a:defRPr>
      </a:lvl3pPr>
      <a:lvl4pPr algn="l" defTabSz="457200" rtl="0" eaLnBrk="0" fontAlgn="base" hangingPunct="0">
        <a:spcBef>
          <a:spcPct val="0"/>
        </a:spcBef>
        <a:spcAft>
          <a:spcPct val="0"/>
        </a:spcAft>
        <a:defRPr sz="3600">
          <a:solidFill>
            <a:srgbClr val="EB3D9F"/>
          </a:solidFill>
          <a:latin typeface="Trebuchet MS" panose="020B0603020202020204" pitchFamily="34" charset="0"/>
        </a:defRPr>
      </a:lvl4pPr>
      <a:lvl5pPr algn="l" defTabSz="457200" rtl="0" eaLnBrk="0" fontAlgn="base" hangingPunct="0">
        <a:spcBef>
          <a:spcPct val="0"/>
        </a:spcBef>
        <a:spcAft>
          <a:spcPct val="0"/>
        </a:spcAft>
        <a:defRPr sz="3600">
          <a:solidFill>
            <a:srgbClr val="EB3D9F"/>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va.com/design/DAGAt6dKriU/_MXyLkzE46e-lqXgPFDiaA/view?utm_content=DAGAt6dKriU&amp;utm_campaign=designshare&amp;utm_medium=link&amp;utm_source=editor#1"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school-attendance-absence/help-with-getting-your-child-to-go-to-school"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hyperlink" Target="https://assets.publishing.service.gov.uk/media/65f1b048133c22b8eecd38f7/Working_together_to_improve_school_attendance__applies_from_19_August_2024_.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0300" y="2405063"/>
            <a:ext cx="5827713" cy="1646237"/>
          </a:xfrm>
        </p:spPr>
        <p:txBody>
          <a:bodyPr/>
          <a:lstStyle/>
          <a:p>
            <a:pPr eaLnBrk="1" hangingPunct="1"/>
            <a:r>
              <a:rPr lang="en-GB" altLang="en-US" dirty="0">
                <a:solidFill>
                  <a:srgbClr val="EB3D9F"/>
                </a:solidFill>
              </a:rPr>
              <a:t>Welcome to Christ Church Primary School</a:t>
            </a:r>
          </a:p>
        </p:txBody>
      </p:sp>
      <p:sp>
        <p:nvSpPr>
          <p:cNvPr id="2051" name="Rectangle 3"/>
          <p:cNvSpPr>
            <a:spLocks noGrp="1" noChangeArrowheads="1"/>
          </p:cNvSpPr>
          <p:nvPr>
            <p:ph type="subTitle" idx="1"/>
          </p:nvPr>
        </p:nvSpPr>
        <p:spPr>
          <a:xfrm>
            <a:off x="1130300" y="4051300"/>
            <a:ext cx="5827713" cy="1096963"/>
          </a:xfrm>
        </p:spPr>
        <p:txBody>
          <a:bodyPr rtlCol="0">
            <a:normAutofit/>
          </a:bodyPr>
          <a:lstStyle/>
          <a:p>
            <a:pPr eaLnBrk="1" fontAlgn="auto" hangingPunct="1">
              <a:spcAft>
                <a:spcPts val="0"/>
              </a:spcAft>
              <a:buClr>
                <a:schemeClr val="accent1">
                  <a:lumMod val="75000"/>
                </a:schemeClr>
              </a:buClr>
              <a:buFont typeface="Wingdings 3" charset="2"/>
              <a:buNone/>
              <a:defRPr/>
            </a:pPr>
            <a:r>
              <a:rPr lang="en-GB" altLang="en-US" dirty="0"/>
              <a:t>New Parents’ Meeting</a:t>
            </a:r>
          </a:p>
          <a:p>
            <a:pPr eaLnBrk="1" fontAlgn="auto" hangingPunct="1">
              <a:spcAft>
                <a:spcPts val="0"/>
              </a:spcAft>
              <a:buClr>
                <a:schemeClr val="accent1">
                  <a:lumMod val="75000"/>
                </a:schemeClr>
              </a:buClr>
              <a:buFont typeface="Wingdings 3" charset="2"/>
              <a:buNone/>
              <a:defRPr/>
            </a:pPr>
            <a:r>
              <a:rPr lang="en-GB" altLang="en-US" sz="2000" dirty="0"/>
              <a:t>June 20</a:t>
            </a:r>
            <a:r>
              <a:rPr lang="en-GB" altLang="en-US" sz="2000" baseline="30000" dirty="0"/>
              <a:t>th</a:t>
            </a:r>
            <a:r>
              <a:rPr lang="en-GB" altLang="en-US" sz="2000" dirty="0"/>
              <a:t> 2024</a:t>
            </a: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60648"/>
            <a:ext cx="1347291" cy="130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Children running into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43" y="4938712"/>
            <a:ext cx="66008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Arriving at school and </a:t>
            </a:r>
            <a:br>
              <a:rPr lang="en-GB" dirty="0"/>
            </a:br>
            <a:r>
              <a:rPr lang="en-GB" dirty="0"/>
              <a:t>Home- time Collection</a:t>
            </a:r>
          </a:p>
        </p:txBody>
      </p:sp>
      <p:sp>
        <p:nvSpPr>
          <p:cNvPr id="3" name="Content Placeholder 2"/>
          <p:cNvSpPr>
            <a:spLocks noGrp="1"/>
          </p:cNvSpPr>
          <p:nvPr>
            <p:ph idx="1"/>
          </p:nvPr>
        </p:nvSpPr>
        <p:spPr>
          <a:xfrm>
            <a:off x="609600" y="2276872"/>
            <a:ext cx="6348413" cy="3881437"/>
          </a:xfrm>
        </p:spPr>
        <p:txBody>
          <a:bodyPr/>
          <a:lstStyle/>
          <a:p>
            <a:r>
              <a:rPr lang="en-GB" altLang="en-US" sz="2000" dirty="0">
                <a:solidFill>
                  <a:schemeClr val="tx1">
                    <a:lumMod val="75000"/>
                    <a:lumOff val="25000"/>
                  </a:schemeClr>
                </a:solidFill>
              </a:rPr>
              <a:t>Reception children enter and leave our school site through the side gate on Dale Street.</a:t>
            </a:r>
          </a:p>
          <a:p>
            <a:r>
              <a:rPr lang="en-GB" sz="2000" dirty="0">
                <a:solidFill>
                  <a:schemeClr val="tx1">
                    <a:lumMod val="75000"/>
                    <a:lumOff val="25000"/>
                  </a:schemeClr>
                </a:solidFill>
              </a:rPr>
              <a:t>Arrival times are staggered with other year groups to ease congestion. </a:t>
            </a:r>
          </a:p>
          <a:p>
            <a:r>
              <a:rPr lang="en-GB" sz="2000" dirty="0">
                <a:solidFill>
                  <a:schemeClr val="tx1">
                    <a:lumMod val="75000"/>
                    <a:lumOff val="25000"/>
                  </a:schemeClr>
                </a:solidFill>
              </a:rPr>
              <a:t>Arrival time for reception children is </a:t>
            </a:r>
            <a:br>
              <a:rPr lang="en-GB" sz="2000" dirty="0">
                <a:solidFill>
                  <a:schemeClr val="tx1">
                    <a:lumMod val="75000"/>
                    <a:lumOff val="25000"/>
                  </a:schemeClr>
                </a:solidFill>
              </a:rPr>
            </a:br>
            <a:r>
              <a:rPr lang="en-GB" sz="2000" dirty="0">
                <a:solidFill>
                  <a:schemeClr val="tx1">
                    <a:lumMod val="75000"/>
                    <a:lumOff val="25000"/>
                  </a:schemeClr>
                </a:solidFill>
              </a:rPr>
              <a:t>8.45 am.</a:t>
            </a:r>
          </a:p>
          <a:p>
            <a:r>
              <a:rPr lang="en-GB" sz="2000" dirty="0">
                <a:solidFill>
                  <a:schemeClr val="tx1">
                    <a:lumMod val="75000"/>
                    <a:lumOff val="25000"/>
                  </a:schemeClr>
                </a:solidFill>
              </a:rPr>
              <a:t>Collection time for reception children </a:t>
            </a:r>
            <a:br>
              <a:rPr lang="en-GB" sz="2000" dirty="0">
                <a:solidFill>
                  <a:schemeClr val="tx1">
                    <a:lumMod val="75000"/>
                    <a:lumOff val="25000"/>
                  </a:schemeClr>
                </a:solidFill>
              </a:rPr>
            </a:br>
            <a:r>
              <a:rPr lang="en-GB" sz="2000" dirty="0">
                <a:solidFill>
                  <a:schemeClr val="tx1">
                    <a:lumMod val="75000"/>
                    <a:lumOff val="25000"/>
                  </a:schemeClr>
                </a:solidFill>
              </a:rPr>
              <a:t>is 3.10pm.</a:t>
            </a:r>
          </a:p>
          <a:p>
            <a:r>
              <a:rPr lang="en-GB" sz="2000" dirty="0">
                <a:solidFill>
                  <a:schemeClr val="tx1">
                    <a:lumMod val="75000"/>
                    <a:lumOff val="25000"/>
                  </a:schemeClr>
                </a:solidFill>
              </a:rPr>
              <a:t>Please inform us if a different person </a:t>
            </a:r>
            <a:br>
              <a:rPr lang="en-GB" sz="2000" dirty="0">
                <a:solidFill>
                  <a:schemeClr val="tx1">
                    <a:lumMod val="75000"/>
                    <a:lumOff val="25000"/>
                  </a:schemeClr>
                </a:solidFill>
              </a:rPr>
            </a:br>
            <a:r>
              <a:rPr lang="en-GB" sz="2000" dirty="0">
                <a:solidFill>
                  <a:schemeClr val="tx1">
                    <a:lumMod val="75000"/>
                    <a:lumOff val="25000"/>
                  </a:schemeClr>
                </a:solidFill>
              </a:rPr>
              <a:t>will be collecting your child. </a:t>
            </a:r>
          </a:p>
          <a:p>
            <a:endParaRPr lang="en-GB" sz="2000" dirty="0">
              <a:solidFill>
                <a:schemeClr val="tx1">
                  <a:lumMod val="75000"/>
                  <a:lumOff val="25000"/>
                </a:schemeClr>
              </a:solidFill>
            </a:endParaRPr>
          </a:p>
          <a:p>
            <a:endParaRPr lang="en-GB" sz="2000" dirty="0">
              <a:solidFill>
                <a:schemeClr val="tx1">
                  <a:lumMod val="75000"/>
                  <a:lumOff val="25000"/>
                </a:schemeClr>
              </a:solidFill>
            </a:endParaRPr>
          </a:p>
          <a:p>
            <a:endParaRPr lang="en-GB"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21472">
            <a:off x="5419135" y="3759822"/>
            <a:ext cx="2692527" cy="2692527"/>
          </a:xfrm>
          <a:prstGeom prst="rect">
            <a:avLst/>
          </a:prstGeom>
        </p:spPr>
      </p:pic>
      <p:pic>
        <p:nvPicPr>
          <p:cNvPr id="6" name="Picture 8">
            <a:extLst>
              <a:ext uri="{FF2B5EF4-FFF2-40B4-BE49-F238E27FC236}">
                <a16:creationId xmlns:a16="http://schemas.microsoft.com/office/drawing/2014/main" id="{0BBDA9CC-0724-47F1-9F57-FAAA8D5C59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2739"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72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Snacks &amp; Lunch time</a:t>
            </a:r>
          </a:p>
        </p:txBody>
      </p:sp>
      <p:sp>
        <p:nvSpPr>
          <p:cNvPr id="3" name="Content Placeholder 2"/>
          <p:cNvSpPr>
            <a:spLocks noGrp="1"/>
          </p:cNvSpPr>
          <p:nvPr>
            <p:ph idx="1"/>
          </p:nvPr>
        </p:nvSpPr>
        <p:spPr>
          <a:xfrm>
            <a:off x="609600" y="764704"/>
            <a:ext cx="6914728" cy="5040560"/>
          </a:xfrm>
        </p:spPr>
        <p:txBody>
          <a:bodyPr/>
          <a:lstStyle/>
          <a:p>
            <a:endParaRPr lang="en-GB" dirty="0"/>
          </a:p>
          <a:p>
            <a:r>
              <a:rPr lang="en-GB" dirty="0"/>
              <a:t>During the morning session, your child will be provided with a fruit or vegetable snack and a choice of milk or water.</a:t>
            </a:r>
          </a:p>
          <a:p>
            <a:r>
              <a:rPr lang="en-GB" dirty="0"/>
              <a:t>In reception and KS1, all lunches are provided for free.  You will receive a menu so that you can discuss the choices available with your child.  </a:t>
            </a:r>
          </a:p>
          <a:p>
            <a:r>
              <a:rPr lang="en-GB" dirty="0"/>
              <a:t>Your child will make a choice each day and tell their teacher at register time.</a:t>
            </a:r>
          </a:p>
          <a:p>
            <a:r>
              <a:rPr lang="en-GB" dirty="0"/>
              <a:t>They can choose from different options and vegetarian choices are available daily.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04324">
            <a:off x="5509588" y="4477522"/>
            <a:ext cx="2448356" cy="18287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3219">
            <a:off x="882991" y="4509985"/>
            <a:ext cx="2532262" cy="1891381"/>
          </a:xfrm>
          <a:prstGeom prst="rect">
            <a:avLst/>
          </a:prstGeom>
        </p:spPr>
      </p:pic>
      <p:pic>
        <p:nvPicPr>
          <p:cNvPr id="6" name="Picture 5"/>
          <p:cNvPicPr>
            <a:picLocks noChangeAspect="1"/>
          </p:cNvPicPr>
          <p:nvPr/>
        </p:nvPicPr>
        <p:blipFill>
          <a:blip r:embed="rId4"/>
          <a:stretch>
            <a:fillRect/>
          </a:stretch>
        </p:blipFill>
        <p:spPr>
          <a:xfrm rot="671124">
            <a:off x="3226418" y="4505581"/>
            <a:ext cx="2479821" cy="1960357"/>
          </a:xfrm>
          <a:prstGeom prst="rect">
            <a:avLst/>
          </a:prstGeom>
        </p:spPr>
      </p:pic>
      <p:pic>
        <p:nvPicPr>
          <p:cNvPr id="7" name="Picture 8">
            <a:extLst>
              <a:ext uri="{FF2B5EF4-FFF2-40B4-BE49-F238E27FC236}">
                <a16:creationId xmlns:a16="http://schemas.microsoft.com/office/drawing/2014/main" id="{C5A34D92-999E-48E8-9B1B-A8B95654AE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52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2389-5B2A-40E4-92BA-6D8E4B96237B}"/>
              </a:ext>
            </a:extLst>
          </p:cNvPr>
          <p:cNvSpPr>
            <a:spLocks noGrp="1"/>
          </p:cNvSpPr>
          <p:nvPr>
            <p:ph type="title"/>
          </p:nvPr>
        </p:nvSpPr>
        <p:spPr/>
        <p:txBody>
          <a:bodyPr/>
          <a:lstStyle/>
          <a:p>
            <a:r>
              <a:rPr lang="en-GB" dirty="0"/>
              <a:t>Allergies</a:t>
            </a:r>
          </a:p>
        </p:txBody>
      </p:sp>
      <p:sp>
        <p:nvSpPr>
          <p:cNvPr id="3" name="Content Placeholder 2">
            <a:extLst>
              <a:ext uri="{FF2B5EF4-FFF2-40B4-BE49-F238E27FC236}">
                <a16:creationId xmlns:a16="http://schemas.microsoft.com/office/drawing/2014/main" id="{FB8E8FD7-82D7-461E-BCCA-8DE70396D7BC}"/>
              </a:ext>
            </a:extLst>
          </p:cNvPr>
          <p:cNvSpPr>
            <a:spLocks noGrp="1"/>
          </p:cNvSpPr>
          <p:nvPr>
            <p:ph idx="1"/>
          </p:nvPr>
        </p:nvSpPr>
        <p:spPr>
          <a:xfrm>
            <a:off x="609599" y="1630100"/>
            <a:ext cx="6348413" cy="3881437"/>
          </a:xfrm>
        </p:spPr>
        <p:txBody>
          <a:bodyPr/>
          <a:lstStyle/>
          <a:p>
            <a:r>
              <a:rPr lang="en-GB" dirty="0"/>
              <a:t>If your child has medically diagnosed allergies, please let us know as soon as possible and add this information to the admission sheet in your pack</a:t>
            </a:r>
          </a:p>
          <a:p>
            <a:r>
              <a:rPr lang="en-GB" dirty="0"/>
              <a:t>Our caterers are Edwards and Ward and they will also need this information as soon as possible via their website (information is in your pack)</a:t>
            </a:r>
          </a:p>
          <a:p>
            <a:r>
              <a:rPr lang="en-GB" dirty="0"/>
              <a:t>They will then create a bespoke menu for your child</a:t>
            </a:r>
          </a:p>
          <a:p>
            <a:endParaRPr lang="en-GB" dirty="0"/>
          </a:p>
        </p:txBody>
      </p:sp>
      <p:pic>
        <p:nvPicPr>
          <p:cNvPr id="4" name="Picture 3">
            <a:extLst>
              <a:ext uri="{FF2B5EF4-FFF2-40B4-BE49-F238E27FC236}">
                <a16:creationId xmlns:a16="http://schemas.microsoft.com/office/drawing/2014/main" id="{7895B2D1-6D8E-420F-BE39-4489A0AEB095}"/>
              </a:ext>
            </a:extLst>
          </p:cNvPr>
          <p:cNvPicPr>
            <a:picLocks noChangeAspect="1"/>
          </p:cNvPicPr>
          <p:nvPr/>
        </p:nvPicPr>
        <p:blipFill>
          <a:blip r:embed="rId2"/>
          <a:stretch>
            <a:fillRect/>
          </a:stretch>
        </p:blipFill>
        <p:spPr>
          <a:xfrm>
            <a:off x="2555776" y="4471884"/>
            <a:ext cx="4821109" cy="1393602"/>
          </a:xfrm>
          <a:prstGeom prst="rect">
            <a:avLst/>
          </a:prstGeom>
        </p:spPr>
      </p:pic>
      <p:pic>
        <p:nvPicPr>
          <p:cNvPr id="1026" name="Picture 2" descr="Edwards and Ward Primary Education Caterers UK 05 - SMILE">
            <a:extLst>
              <a:ext uri="{FF2B5EF4-FFF2-40B4-BE49-F238E27FC236}">
                <a16:creationId xmlns:a16="http://schemas.microsoft.com/office/drawing/2014/main" id="{2C40FC5E-F740-4277-AE90-B7417BD6B8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338297"/>
            <a:ext cx="1874170" cy="1881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C35FF23D-CF38-44AB-AF90-9AF475570E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2739"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98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52" y="388664"/>
            <a:ext cx="6348413" cy="1320800"/>
          </a:xfrm>
        </p:spPr>
        <p:txBody>
          <a:bodyPr/>
          <a:lstStyle/>
          <a:p>
            <a:r>
              <a:rPr lang="en-GB" dirty="0"/>
              <a:t>Uniform</a:t>
            </a:r>
          </a:p>
        </p:txBody>
      </p:sp>
      <p:pic>
        <p:nvPicPr>
          <p:cNvPr id="1028" name="Picture 4" descr="Pupils Schoolw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722" y="5951153"/>
            <a:ext cx="1803388" cy="7213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rist Church Cardig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22"/>
          <a:stretch/>
        </p:blipFill>
        <p:spPr bwMode="auto">
          <a:xfrm rot="451758">
            <a:off x="5712465" y="186268"/>
            <a:ext cx="1012600" cy="11975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dn11.bigcommerce.com/s-ar8r2bvw06/images/stencil/1200x1200/products/151/1291/CC_V_Neck__25399.1621869905.jpg?c=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84043">
            <a:off x="4510818" y="145800"/>
            <a:ext cx="911716" cy="13071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rist Church White Unisex Polo Shi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45385">
            <a:off x="4653758" y="1319625"/>
            <a:ext cx="1214873" cy="134446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irls Junior Box Pleat Ski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600"/>
          <a:stretch/>
        </p:blipFill>
        <p:spPr bwMode="auto">
          <a:xfrm rot="20975040">
            <a:off x="6119215" y="1480133"/>
            <a:ext cx="957552" cy="117459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cdn11.bigcommerce.com/s-ar8r2bvw06/images/stencil/1200x1200/products/337/1212/GP3033-GREY-FRONT-LORES_Flower_Pinafore__25633.1606226545.jpg?c=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41005">
            <a:off x="4529076" y="2801752"/>
            <a:ext cx="1507883" cy="150788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cdn11.bigcommerce.com/s-ar8r2bvw06/images/stencil/1200x1200/products/758/1227/GD3134-FRONT-RED-1000x1000__29119.1619555538.jpg?c=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8126"/>
          <a:stretch/>
        </p:blipFill>
        <p:spPr bwMode="auto">
          <a:xfrm rot="21101158">
            <a:off x="6589769" y="2551977"/>
            <a:ext cx="1089699" cy="133095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a:spLocks noGrp="1"/>
          </p:cNvSpPr>
          <p:nvPr>
            <p:ph idx="1"/>
          </p:nvPr>
        </p:nvSpPr>
        <p:spPr>
          <a:xfrm>
            <a:off x="554014" y="890358"/>
            <a:ext cx="4608959" cy="5040560"/>
          </a:xfrm>
        </p:spPr>
        <p:txBody>
          <a:bodyPr/>
          <a:lstStyle/>
          <a:p>
            <a:pPr marL="0" indent="0">
              <a:buNone/>
            </a:pPr>
            <a:r>
              <a:rPr lang="en-GB" sz="2400" dirty="0"/>
              <a:t>Our uniform comprises of:</a:t>
            </a:r>
          </a:p>
          <a:p>
            <a:r>
              <a:rPr lang="en-GB" dirty="0"/>
              <a:t> A red jumper or cardigan</a:t>
            </a:r>
          </a:p>
          <a:p>
            <a:r>
              <a:rPr lang="en-GB" dirty="0"/>
              <a:t>A white shirt, blouse or polo - shirt</a:t>
            </a:r>
          </a:p>
          <a:p>
            <a:r>
              <a:rPr lang="en-GB" dirty="0"/>
              <a:t>Grey trousers, skirt or pinafore</a:t>
            </a:r>
          </a:p>
          <a:p>
            <a:r>
              <a:rPr lang="en-GB" dirty="0"/>
              <a:t>Red gingham dresses may be worn in summer</a:t>
            </a:r>
          </a:p>
          <a:p>
            <a:r>
              <a:rPr lang="en-GB" dirty="0"/>
              <a:t>Black, grey or white socks or grey tights</a:t>
            </a:r>
          </a:p>
          <a:p>
            <a:r>
              <a:rPr lang="en-GB" dirty="0"/>
              <a:t>Black shoes (no trainers) </a:t>
            </a:r>
          </a:p>
          <a:p>
            <a:r>
              <a:rPr lang="en-GB" dirty="0"/>
              <a:t>A book bag</a:t>
            </a:r>
          </a:p>
          <a:p>
            <a:r>
              <a:rPr lang="en-GB" dirty="0"/>
              <a:t>A water bottle</a:t>
            </a:r>
          </a:p>
          <a:p>
            <a:r>
              <a:rPr lang="en-GB" dirty="0"/>
              <a:t>Stud earrings only. No other jewellery </a:t>
            </a:r>
          </a:p>
          <a:p>
            <a:pPr marL="0" indent="0" algn="ctr">
              <a:buNone/>
            </a:pPr>
            <a:r>
              <a:rPr lang="en-GB" b="1" u="sng" dirty="0"/>
              <a:t>ALL UNIFORM SHOULD BE NAMED</a:t>
            </a:r>
          </a:p>
        </p:txBody>
      </p:sp>
      <p:pic>
        <p:nvPicPr>
          <p:cNvPr id="1026" name="Picture 2" descr="My Uniform Lt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9774" y="5988315"/>
            <a:ext cx="1797786" cy="7191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oys Junior PULL ON Grey Trousers"/>
          <p:cNvPicPr>
            <a:picLocks noChangeAspect="1" noChangeArrowheads="1"/>
          </p:cNvPicPr>
          <p:nvPr/>
        </p:nvPicPr>
        <p:blipFill rotWithShape="1">
          <a:blip r:embed="rId10">
            <a:extLst>
              <a:ext uri="{28A0092B-C50C-407E-A947-70E740481C1C}">
                <a14:useLocalDpi xmlns:a14="http://schemas.microsoft.com/office/drawing/2010/main" val="0"/>
              </a:ext>
            </a:extLst>
          </a:blip>
          <a:srcRect l="23950" r="21317"/>
          <a:stretch/>
        </p:blipFill>
        <p:spPr bwMode="auto">
          <a:xfrm rot="1021252">
            <a:off x="5973251" y="2746869"/>
            <a:ext cx="744194" cy="135970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cdn11.bigcommerce.com/s-ar8r2bvw06/images/stencil/1200x1200/products/301/222/premium-infant-book-bag_RED__18125.1559170670.jpg?c=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0745"/>
          <a:stretch/>
        </p:blipFill>
        <p:spPr bwMode="auto">
          <a:xfrm>
            <a:off x="6499268" y="4041267"/>
            <a:ext cx="1109610" cy="9903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2DA8A33B-84CE-4DC7-906E-F84AA519523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51728C4-374C-4C0F-8F85-E21CAF4B3E01}"/>
              </a:ext>
            </a:extLst>
          </p:cNvPr>
          <p:cNvSpPr txBox="1"/>
          <p:nvPr/>
        </p:nvSpPr>
        <p:spPr>
          <a:xfrm>
            <a:off x="916035" y="5999284"/>
            <a:ext cx="2088232" cy="646331"/>
          </a:xfrm>
          <a:prstGeom prst="rect">
            <a:avLst/>
          </a:prstGeom>
          <a:noFill/>
          <a:ln>
            <a:solidFill>
              <a:srgbClr val="C00000"/>
            </a:solidFill>
          </a:ln>
        </p:spPr>
        <p:txBody>
          <a:bodyPr wrap="square" rtlCol="0">
            <a:spAutoFit/>
          </a:bodyPr>
          <a:lstStyle/>
          <a:p>
            <a:r>
              <a:rPr lang="en-GB" dirty="0">
                <a:latin typeface="Britannic Bold" panose="020B0903060703020204" pitchFamily="34" charset="0"/>
              </a:rPr>
              <a:t>Affordable Clothing rail</a:t>
            </a:r>
          </a:p>
        </p:txBody>
      </p:sp>
      <p:pic>
        <p:nvPicPr>
          <p:cNvPr id="17" name="Picture 8">
            <a:extLst>
              <a:ext uri="{FF2B5EF4-FFF2-40B4-BE49-F238E27FC236}">
                <a16:creationId xmlns:a16="http://schemas.microsoft.com/office/drawing/2014/main" id="{4E99B7C4-6E2D-4418-8CFF-2AA30063BE94}"/>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06940" y="6041263"/>
            <a:ext cx="578633" cy="56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77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Kit</a:t>
            </a:r>
          </a:p>
        </p:txBody>
      </p:sp>
      <p:sp>
        <p:nvSpPr>
          <p:cNvPr id="3" name="Content Placeholder 2"/>
          <p:cNvSpPr>
            <a:spLocks noGrp="1"/>
          </p:cNvSpPr>
          <p:nvPr>
            <p:ph idx="1"/>
          </p:nvPr>
        </p:nvSpPr>
        <p:spPr>
          <a:xfrm>
            <a:off x="581156" y="1187531"/>
            <a:ext cx="6961222" cy="4629249"/>
          </a:xfrm>
        </p:spPr>
        <p:txBody>
          <a:bodyPr/>
          <a:lstStyle/>
          <a:p>
            <a:pPr marL="0" indent="0">
              <a:buNone/>
            </a:pPr>
            <a:r>
              <a:rPr lang="en-GB" sz="2800" dirty="0"/>
              <a:t>Our PE kit comprises of:</a:t>
            </a:r>
          </a:p>
          <a:p>
            <a:r>
              <a:rPr lang="en-GB" sz="2000" dirty="0"/>
              <a:t> A plain white T-shirt</a:t>
            </a:r>
          </a:p>
          <a:p>
            <a:r>
              <a:rPr lang="en-GB" sz="2000" dirty="0"/>
              <a:t>Plain black shorts or leggings</a:t>
            </a:r>
          </a:p>
          <a:p>
            <a:r>
              <a:rPr lang="en-GB" sz="2000" dirty="0"/>
              <a:t>Black pumps or black trainers</a:t>
            </a:r>
          </a:p>
          <a:p>
            <a:r>
              <a:rPr lang="en-GB" sz="2000" dirty="0"/>
              <a:t>No earrings </a:t>
            </a:r>
          </a:p>
          <a:p>
            <a:pPr marL="0" indent="0">
              <a:buNone/>
            </a:pPr>
            <a:r>
              <a:rPr lang="en-GB" sz="2000" dirty="0"/>
              <a:t>Pupils will come to school wearing kit on their PE day.  Staff will notify you of PE days in September.</a:t>
            </a:r>
            <a:endParaRPr lang="en-GB" dirty="0"/>
          </a:p>
        </p:txBody>
      </p:sp>
      <p:pic>
        <p:nvPicPr>
          <p:cNvPr id="4" name="Picture 14" descr="https://cdn11.bigcommerce.com/s-ar8r2bvw06/images/stencil/1200x1200/products/153/1104/a__92061.1591881516.png?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76171">
            <a:off x="5515909" y="1042384"/>
            <a:ext cx="1856595" cy="2051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hrist Church PE Sh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8608">
            <a:off x="2963380" y="4415978"/>
            <a:ext cx="1204157" cy="17296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lack Jeggin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7833">
            <a:off x="858460" y="4253690"/>
            <a:ext cx="1715340" cy="22738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wynsors.com/media/catalog/product/cache/94842af5872d0c4b64376b846232abd6/0/7/077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12760">
            <a:off x="4308052" y="5422146"/>
            <a:ext cx="1608113" cy="7892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rot="749101">
            <a:off x="5771843" y="4092016"/>
            <a:ext cx="1641002" cy="1641002"/>
          </a:xfrm>
          <a:prstGeom prst="rect">
            <a:avLst/>
          </a:prstGeom>
        </p:spPr>
      </p:pic>
      <p:pic>
        <p:nvPicPr>
          <p:cNvPr id="9" name="Picture 8">
            <a:extLst>
              <a:ext uri="{FF2B5EF4-FFF2-40B4-BE49-F238E27FC236}">
                <a16:creationId xmlns:a16="http://schemas.microsoft.com/office/drawing/2014/main" id="{CDC8692A-5637-42B7-A267-60838455D8B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92739"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6FEC0F62-424E-4248-ACC1-A2031233D9D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53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dirty="0"/>
              <a:t>In your pack</a:t>
            </a:r>
          </a:p>
        </p:txBody>
      </p:sp>
      <p:sp>
        <p:nvSpPr>
          <p:cNvPr id="15363" name="Content Placeholder 2"/>
          <p:cNvSpPr>
            <a:spLocks noGrp="1"/>
          </p:cNvSpPr>
          <p:nvPr>
            <p:ph idx="1"/>
          </p:nvPr>
        </p:nvSpPr>
        <p:spPr>
          <a:xfrm>
            <a:off x="539552" y="1845566"/>
            <a:ext cx="6348413" cy="3881437"/>
          </a:xfrm>
        </p:spPr>
        <p:txBody>
          <a:bodyPr rtlCol="0">
            <a:normAutofit lnSpcReduction="10000"/>
          </a:bodyPr>
          <a:lstStyle/>
          <a:p>
            <a:pPr eaLnBrk="1" fontAlgn="auto" hangingPunct="1">
              <a:spcAft>
                <a:spcPts val="0"/>
              </a:spcAft>
              <a:buClr>
                <a:schemeClr val="accent1">
                  <a:lumMod val="75000"/>
                </a:schemeClr>
              </a:buClr>
              <a:defRPr/>
            </a:pPr>
            <a:r>
              <a:rPr lang="en-GB" altLang="en-US" dirty="0">
                <a:solidFill>
                  <a:schemeClr val="tx1">
                    <a:lumMod val="75000"/>
                    <a:lumOff val="25000"/>
                  </a:schemeClr>
                </a:solidFill>
              </a:rPr>
              <a:t>A pack of forms.  These should be returned to the office </a:t>
            </a:r>
            <a:r>
              <a:rPr lang="en-GB" altLang="en-US" b="1" u="sng" dirty="0">
                <a:solidFill>
                  <a:schemeClr val="tx1">
                    <a:lumMod val="75000"/>
                    <a:lumOff val="25000"/>
                  </a:schemeClr>
                </a:solidFill>
              </a:rPr>
              <a:t>when you come to school for your transition day session or by July 12</a:t>
            </a:r>
            <a:r>
              <a:rPr lang="en-GB" altLang="en-US" b="1" u="sng" baseline="30000" dirty="0">
                <a:solidFill>
                  <a:schemeClr val="tx1">
                    <a:lumMod val="75000"/>
                    <a:lumOff val="25000"/>
                  </a:schemeClr>
                </a:solidFill>
              </a:rPr>
              <a:t>th</a:t>
            </a:r>
            <a:r>
              <a:rPr lang="en-GB" altLang="en-US" b="1" u="sng" dirty="0">
                <a:solidFill>
                  <a:schemeClr val="tx1">
                    <a:lumMod val="75000"/>
                    <a:lumOff val="25000"/>
                  </a:schemeClr>
                </a:solidFill>
              </a:rPr>
              <a:t> at very latest.</a:t>
            </a:r>
            <a:r>
              <a:rPr lang="en-GB" altLang="en-US" b="1" dirty="0">
                <a:solidFill>
                  <a:schemeClr val="tx1">
                    <a:lumMod val="75000"/>
                    <a:lumOff val="25000"/>
                  </a:schemeClr>
                </a:solidFill>
              </a:rPr>
              <a:t>  </a:t>
            </a:r>
            <a:br>
              <a:rPr lang="en-GB" altLang="en-US" b="1" dirty="0">
                <a:solidFill>
                  <a:schemeClr val="tx1">
                    <a:lumMod val="75000"/>
                    <a:lumOff val="25000"/>
                  </a:schemeClr>
                </a:solidFill>
              </a:rPr>
            </a:br>
            <a:r>
              <a:rPr lang="en-GB" altLang="en-US" dirty="0">
                <a:solidFill>
                  <a:schemeClr val="tx1">
                    <a:lumMod val="75000"/>
                    <a:lumOff val="25000"/>
                  </a:schemeClr>
                </a:solidFill>
              </a:rPr>
              <a:t>Please can you bring your child’s </a:t>
            </a:r>
            <a:br>
              <a:rPr lang="en-GB" altLang="en-US" dirty="0">
                <a:solidFill>
                  <a:schemeClr val="tx1">
                    <a:lumMod val="75000"/>
                    <a:lumOff val="25000"/>
                  </a:schemeClr>
                </a:solidFill>
              </a:rPr>
            </a:br>
            <a:r>
              <a:rPr lang="en-GB" altLang="en-US" dirty="0">
                <a:solidFill>
                  <a:schemeClr val="tx1">
                    <a:lumMod val="75000"/>
                    <a:lumOff val="25000"/>
                  </a:schemeClr>
                </a:solidFill>
              </a:rPr>
              <a:t>birth certificate with you. </a:t>
            </a:r>
          </a:p>
          <a:p>
            <a:pPr eaLnBrk="1" fontAlgn="auto" hangingPunct="1">
              <a:spcAft>
                <a:spcPts val="0"/>
              </a:spcAft>
              <a:buClr>
                <a:schemeClr val="accent1">
                  <a:lumMod val="75000"/>
                </a:schemeClr>
              </a:buClr>
              <a:defRPr/>
            </a:pP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defRPr/>
            </a:pPr>
            <a:r>
              <a:rPr lang="en-GB" altLang="en-US" dirty="0">
                <a:solidFill>
                  <a:schemeClr val="tx1">
                    <a:lumMod val="75000"/>
                    <a:lumOff val="25000"/>
                  </a:schemeClr>
                </a:solidFill>
              </a:rPr>
              <a:t>School readiness information</a:t>
            </a:r>
          </a:p>
          <a:p>
            <a:pPr eaLnBrk="1" fontAlgn="auto" hangingPunct="1">
              <a:spcAft>
                <a:spcPts val="0"/>
              </a:spcAft>
              <a:buClr>
                <a:schemeClr val="accent1">
                  <a:lumMod val="75000"/>
                </a:schemeClr>
              </a:buClr>
              <a:defRPr/>
            </a:pP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defRPr/>
            </a:pPr>
            <a:r>
              <a:rPr lang="en-GB" altLang="en-US" dirty="0">
                <a:solidFill>
                  <a:schemeClr val="tx1">
                    <a:lumMod val="75000"/>
                    <a:lumOff val="25000"/>
                  </a:schemeClr>
                </a:solidFill>
              </a:rPr>
              <a:t>Early Learning goals</a:t>
            </a:r>
          </a:p>
          <a:p>
            <a:pPr eaLnBrk="1" fontAlgn="auto" hangingPunct="1">
              <a:spcAft>
                <a:spcPts val="0"/>
              </a:spcAft>
              <a:buClr>
                <a:schemeClr val="accent1">
                  <a:lumMod val="75000"/>
                </a:schemeClr>
              </a:buClr>
              <a:defRPr/>
            </a:pP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defRPr/>
            </a:pPr>
            <a:r>
              <a:rPr lang="en-GB" altLang="en-US" dirty="0">
                <a:solidFill>
                  <a:schemeClr val="tx1">
                    <a:lumMod val="75000"/>
                    <a:lumOff val="25000"/>
                  </a:schemeClr>
                </a:solidFill>
              </a:rPr>
              <a:t>Transition Record – </a:t>
            </a:r>
            <a:r>
              <a:rPr lang="en-GB" altLang="en-US" u="sng" dirty="0">
                <a:solidFill>
                  <a:schemeClr val="tx1">
                    <a:lumMod val="75000"/>
                    <a:lumOff val="25000"/>
                  </a:schemeClr>
                </a:solidFill>
              </a:rPr>
              <a:t>please</a:t>
            </a:r>
            <a:br>
              <a:rPr lang="en-GB" altLang="en-US" u="sng" dirty="0">
                <a:solidFill>
                  <a:schemeClr val="tx1">
                    <a:lumMod val="75000"/>
                    <a:lumOff val="25000"/>
                  </a:schemeClr>
                </a:solidFill>
              </a:rPr>
            </a:br>
            <a:r>
              <a:rPr lang="en-GB" altLang="en-US" u="sng" dirty="0">
                <a:solidFill>
                  <a:schemeClr val="tx1">
                    <a:lumMod val="75000"/>
                    <a:lumOff val="25000"/>
                  </a:schemeClr>
                </a:solidFill>
              </a:rPr>
              <a:t>bring this on transition day </a:t>
            </a:r>
          </a:p>
          <a:p>
            <a:pPr eaLnBrk="1" fontAlgn="auto" hangingPunct="1">
              <a:spcAft>
                <a:spcPts val="0"/>
              </a:spcAft>
              <a:buClr>
                <a:schemeClr val="accent1">
                  <a:lumMod val="75000"/>
                </a:schemeClr>
              </a:buClr>
              <a:defRPr/>
            </a:pPr>
            <a:endParaRPr lang="en-GB" altLang="en-US" dirty="0">
              <a:solidFill>
                <a:schemeClr val="tx1">
                  <a:lumMod val="75000"/>
                  <a:lumOff val="25000"/>
                </a:schemeClr>
              </a:solidFill>
            </a:endParaRPr>
          </a:p>
          <a:p>
            <a:pPr marL="0" indent="0" eaLnBrk="1" fontAlgn="auto" hangingPunct="1">
              <a:spcAft>
                <a:spcPts val="0"/>
              </a:spcAft>
              <a:buClr>
                <a:schemeClr val="accent1">
                  <a:lumMod val="75000"/>
                </a:schemeClr>
              </a:buClr>
              <a:buNone/>
              <a:defRPr/>
            </a:pP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buFont typeface="Arial" charset="0"/>
              <a:buChar char="•"/>
              <a:defRPr/>
            </a:pP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buFont typeface="Arial" charset="0"/>
              <a:buChar char="•"/>
              <a:defRPr/>
            </a:pPr>
            <a:endParaRPr lang="en-GB" altLang="en-US" dirty="0">
              <a:solidFill>
                <a:schemeClr val="tx1">
                  <a:lumMod val="75000"/>
                  <a:lumOff val="25000"/>
                </a:schemeClr>
              </a:solidFill>
            </a:endParaRPr>
          </a:p>
          <a:p>
            <a:pPr marL="0" indent="0" eaLnBrk="1" fontAlgn="auto" hangingPunct="1">
              <a:spcAft>
                <a:spcPts val="0"/>
              </a:spcAft>
              <a:buClr>
                <a:schemeClr val="accent1">
                  <a:lumMod val="75000"/>
                </a:schemeClr>
              </a:buClr>
              <a:buFont typeface="Arial" charset="0"/>
              <a:buNone/>
              <a:defRPr/>
            </a:pPr>
            <a:endParaRPr lang="en-GB" altLang="en-US" dirty="0">
              <a:solidFill>
                <a:schemeClr val="tx1">
                  <a:lumMod val="75000"/>
                  <a:lumOff val="25000"/>
                </a:schemeClr>
              </a:solidFill>
            </a:endParaRPr>
          </a:p>
        </p:txBody>
      </p:sp>
      <p:pic>
        <p:nvPicPr>
          <p:cNvPr id="2458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322" y="215924"/>
            <a:ext cx="14541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60282">
            <a:off x="3898519" y="4172386"/>
            <a:ext cx="1644650"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1284310"/>
            <a:ext cx="4378122" cy="523220"/>
          </a:xfrm>
          <a:prstGeom prst="rect">
            <a:avLst/>
          </a:prstGeom>
        </p:spPr>
        <p:txBody>
          <a:bodyPr wrap="none">
            <a:spAutoFit/>
          </a:bodyPr>
          <a:lstStyle/>
          <a:p>
            <a:pPr marL="0" indent="0">
              <a:buNone/>
            </a:pPr>
            <a:r>
              <a:rPr lang="en-GB" sz="2800" dirty="0">
                <a:latin typeface="+mj-lt"/>
              </a:rPr>
              <a:t>In your pack you will find:</a:t>
            </a:r>
          </a:p>
        </p:txBody>
      </p:sp>
      <p:pic>
        <p:nvPicPr>
          <p:cNvPr id="4" name="Picture 3"/>
          <p:cNvPicPr>
            <a:picLocks noChangeAspect="1"/>
          </p:cNvPicPr>
          <p:nvPr/>
        </p:nvPicPr>
        <p:blipFill rotWithShape="1">
          <a:blip r:embed="rId5"/>
          <a:srcRect l="14105" t="16121" r="16375" b="5068"/>
          <a:stretch/>
        </p:blipFill>
        <p:spPr>
          <a:xfrm rot="580488">
            <a:off x="5777811" y="2635891"/>
            <a:ext cx="2704678" cy="1724722"/>
          </a:xfrm>
          <a:prstGeom prst="rect">
            <a:avLst/>
          </a:prstGeom>
        </p:spPr>
      </p:pic>
      <p:pic>
        <p:nvPicPr>
          <p:cNvPr id="3" name="Picture 2"/>
          <p:cNvPicPr>
            <a:picLocks noChangeAspect="1"/>
          </p:cNvPicPr>
          <p:nvPr/>
        </p:nvPicPr>
        <p:blipFill>
          <a:blip r:embed="rId6"/>
          <a:stretch>
            <a:fillRect/>
          </a:stretch>
        </p:blipFill>
        <p:spPr>
          <a:xfrm rot="20893239">
            <a:off x="6028161" y="4169981"/>
            <a:ext cx="1859705" cy="23653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event</a:t>
            </a:r>
          </a:p>
        </p:txBody>
      </p:sp>
      <p:sp>
        <p:nvSpPr>
          <p:cNvPr id="3" name="Content Placeholder 2"/>
          <p:cNvSpPr>
            <a:spLocks noGrp="1"/>
          </p:cNvSpPr>
          <p:nvPr>
            <p:ph idx="1"/>
          </p:nvPr>
        </p:nvSpPr>
        <p:spPr>
          <a:xfrm>
            <a:off x="755576" y="2060848"/>
            <a:ext cx="6348413" cy="4360605"/>
          </a:xfrm>
        </p:spPr>
        <p:txBody>
          <a:bodyPr/>
          <a:lstStyle/>
          <a:p>
            <a:r>
              <a:rPr lang="en-GB" sz="2000" dirty="0"/>
              <a:t>Aim of visits is to make the transition from home or nursery as smooth as possible so our pupils are happy to start school and settle quickly into school life</a:t>
            </a:r>
          </a:p>
          <a:p>
            <a:r>
              <a:rPr lang="en-GB" sz="2000" dirty="0"/>
              <a:t>Nursery visits have been carried out for all children</a:t>
            </a:r>
          </a:p>
          <a:p>
            <a:r>
              <a:rPr lang="en-GB" sz="2000" dirty="0"/>
              <a:t>We have had the opportunity to observe </a:t>
            </a:r>
            <a:br>
              <a:rPr lang="en-GB" sz="2000" dirty="0"/>
            </a:br>
            <a:r>
              <a:rPr lang="en-GB" sz="2000" dirty="0"/>
              <a:t>your child in their current setting </a:t>
            </a:r>
            <a:br>
              <a:rPr lang="en-GB" sz="2000" dirty="0"/>
            </a:br>
            <a:r>
              <a:rPr lang="en-GB" sz="2000" dirty="0"/>
              <a:t>and/or talk to staff in order to gather </a:t>
            </a:r>
            <a:br>
              <a:rPr lang="en-GB" sz="2000" dirty="0"/>
            </a:br>
            <a:r>
              <a:rPr lang="en-GB" sz="2000" dirty="0"/>
              <a:t>as much information about them as </a:t>
            </a:r>
            <a:br>
              <a:rPr lang="en-GB" sz="2000" dirty="0"/>
            </a:br>
            <a:r>
              <a:rPr lang="en-GB" sz="2000" dirty="0"/>
              <a:t>we can</a:t>
            </a:r>
          </a:p>
          <a:p>
            <a:endParaRPr lang="en-GB" dirty="0"/>
          </a:p>
        </p:txBody>
      </p:sp>
      <p:sp>
        <p:nvSpPr>
          <p:cNvPr id="4" name="Rectangle 3"/>
          <p:cNvSpPr/>
          <p:nvPr/>
        </p:nvSpPr>
        <p:spPr>
          <a:xfrm>
            <a:off x="788071" y="1313302"/>
            <a:ext cx="2052998" cy="461665"/>
          </a:xfrm>
          <a:prstGeom prst="rect">
            <a:avLst/>
          </a:prstGeom>
        </p:spPr>
        <p:txBody>
          <a:bodyPr wrap="none">
            <a:spAutoFit/>
          </a:bodyPr>
          <a:lstStyle/>
          <a:p>
            <a:r>
              <a:rPr lang="en-GB" sz="2400" dirty="0">
                <a:latin typeface="Trebuchet MS" panose="020B0603020202020204" pitchFamily="34" charset="0"/>
              </a:rPr>
              <a:t>Nursery Visits</a:t>
            </a:r>
          </a:p>
        </p:txBody>
      </p:sp>
      <p:pic>
        <p:nvPicPr>
          <p:cNvPr id="2050" name="Picture 2" descr="Nursery | Aston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89232">
            <a:off x="5787931" y="3964994"/>
            <a:ext cx="289516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03C1EE44-E02E-450E-A775-C9C3A1A30D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522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event</a:t>
            </a:r>
          </a:p>
        </p:txBody>
      </p:sp>
      <p:sp>
        <p:nvSpPr>
          <p:cNvPr id="3" name="Content Placeholder 2"/>
          <p:cNvSpPr>
            <a:spLocks noGrp="1"/>
          </p:cNvSpPr>
          <p:nvPr>
            <p:ph idx="1"/>
          </p:nvPr>
        </p:nvSpPr>
        <p:spPr>
          <a:xfrm>
            <a:off x="793255" y="1905865"/>
            <a:ext cx="6348413" cy="3251327"/>
          </a:xfrm>
        </p:spPr>
        <p:txBody>
          <a:bodyPr/>
          <a:lstStyle/>
          <a:p>
            <a:r>
              <a:rPr lang="en-GB" sz="2000" dirty="0"/>
              <a:t>Spend the morning/afternoon in the setting with their new teacher and friends</a:t>
            </a:r>
          </a:p>
          <a:p>
            <a:r>
              <a:rPr lang="en-GB" sz="2000" dirty="0"/>
              <a:t>Information on your session is in your pack</a:t>
            </a:r>
          </a:p>
          <a:p>
            <a:r>
              <a:rPr lang="en-GB" sz="2000" dirty="0"/>
              <a:t>Arrive at the office and hand in paperwork</a:t>
            </a:r>
          </a:p>
          <a:p>
            <a:r>
              <a:rPr lang="en-GB" sz="2000" dirty="0"/>
              <a:t>Accompany children into the classroom </a:t>
            </a:r>
          </a:p>
          <a:p>
            <a:r>
              <a:rPr lang="en-GB" sz="2000" dirty="0">
                <a:solidFill>
                  <a:schemeClr val="bg2">
                    <a:lumMod val="25000"/>
                  </a:schemeClr>
                </a:solidFill>
              </a:rPr>
              <a:t>Collect from the office at the </a:t>
            </a:r>
            <a:br>
              <a:rPr lang="en-GB" sz="2000" dirty="0">
                <a:solidFill>
                  <a:schemeClr val="bg2">
                    <a:lumMod val="25000"/>
                  </a:schemeClr>
                </a:solidFill>
              </a:rPr>
            </a:br>
            <a:r>
              <a:rPr lang="en-GB" sz="2000" dirty="0">
                <a:solidFill>
                  <a:schemeClr val="bg2">
                    <a:lumMod val="25000"/>
                  </a:schemeClr>
                </a:solidFill>
              </a:rPr>
              <a:t>end of the session</a:t>
            </a:r>
          </a:p>
          <a:p>
            <a:endParaRPr lang="en-GB" dirty="0">
              <a:solidFill>
                <a:schemeClr val="bg2">
                  <a:lumMod val="25000"/>
                </a:schemeClr>
              </a:solidFill>
              <a:highlight>
                <a:srgbClr val="FFFF00"/>
              </a:highlight>
            </a:endParaRPr>
          </a:p>
          <a:p>
            <a:endParaRPr lang="en-GB" dirty="0">
              <a:solidFill>
                <a:schemeClr val="bg2">
                  <a:lumMod val="25000"/>
                </a:schemeClr>
              </a:solidFill>
            </a:endParaRPr>
          </a:p>
          <a:p>
            <a:pPr marL="0" indent="0">
              <a:buNone/>
            </a:pPr>
            <a:endParaRPr lang="en-GB" dirty="0"/>
          </a:p>
        </p:txBody>
      </p:sp>
      <p:sp>
        <p:nvSpPr>
          <p:cNvPr id="4" name="Rectangle 3"/>
          <p:cNvSpPr/>
          <p:nvPr/>
        </p:nvSpPr>
        <p:spPr>
          <a:xfrm>
            <a:off x="755576" y="1340768"/>
            <a:ext cx="5162311" cy="461665"/>
          </a:xfrm>
          <a:prstGeom prst="rect">
            <a:avLst/>
          </a:prstGeom>
        </p:spPr>
        <p:txBody>
          <a:bodyPr wrap="none">
            <a:spAutoFit/>
          </a:bodyPr>
          <a:lstStyle/>
          <a:p>
            <a:r>
              <a:rPr lang="en-GB" sz="2400" dirty="0">
                <a:latin typeface="Trebuchet MS" panose="020B0603020202020204" pitchFamily="34" charset="0"/>
              </a:rPr>
              <a:t>School session – Wednesday 3</a:t>
            </a:r>
            <a:r>
              <a:rPr lang="en-GB" sz="2400" baseline="30000" dirty="0">
                <a:latin typeface="Trebuchet MS" panose="020B0603020202020204" pitchFamily="34" charset="0"/>
              </a:rPr>
              <a:t>rd</a:t>
            </a:r>
            <a:r>
              <a:rPr lang="en-GB" sz="2400" dirty="0">
                <a:latin typeface="Trebuchet MS" panose="020B0603020202020204" pitchFamily="34" charset="0"/>
              </a:rPr>
              <a:t>  July</a:t>
            </a:r>
          </a:p>
        </p:txBody>
      </p:sp>
      <p:pic>
        <p:nvPicPr>
          <p:cNvPr id="1026" name="Picture 2" descr="Child Mental Health Coping Strategies for Remote Schooli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71860">
            <a:off x="4948032" y="4190300"/>
            <a:ext cx="2916054" cy="19337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1650A021-F535-4DC0-8F93-B072F02CB6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39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Visit the classrooms</a:t>
            </a:r>
          </a:p>
        </p:txBody>
      </p:sp>
      <p:sp>
        <p:nvSpPr>
          <p:cNvPr id="3" name="Content Placeholder 2"/>
          <p:cNvSpPr>
            <a:spLocks noGrp="1"/>
          </p:cNvSpPr>
          <p:nvPr>
            <p:ph idx="1"/>
          </p:nvPr>
        </p:nvSpPr>
        <p:spPr>
          <a:xfrm>
            <a:off x="615712" y="1844824"/>
            <a:ext cx="6348413" cy="3881437"/>
          </a:xfrm>
        </p:spPr>
        <p:txBody>
          <a:bodyPr/>
          <a:lstStyle/>
          <a:p>
            <a:r>
              <a:rPr lang="en-GB" sz="2400" dirty="0"/>
              <a:t>Thank you for your time</a:t>
            </a:r>
          </a:p>
          <a:p>
            <a:r>
              <a:rPr lang="en-GB" sz="2400" dirty="0"/>
              <a:t>These slides are available on the website</a:t>
            </a:r>
          </a:p>
          <a:p>
            <a:r>
              <a:rPr lang="en-GB" sz="2400" dirty="0"/>
              <a:t>Please collect your child and come and  visit the classrooms and meet our teaching staff/</a:t>
            </a:r>
            <a:r>
              <a:rPr lang="en-GB" sz="2400" dirty="0" err="1"/>
              <a:t>SENDco</a:t>
            </a:r>
            <a:r>
              <a:rPr lang="en-GB" sz="2400" dirty="0"/>
              <a:t>. </a:t>
            </a:r>
          </a:p>
          <a:p>
            <a:r>
              <a:rPr lang="en-GB" sz="2400" dirty="0"/>
              <a:t>Opportunity to ask any </a:t>
            </a:r>
            <a:br>
              <a:rPr lang="en-GB" sz="2400" dirty="0"/>
            </a:br>
            <a:r>
              <a:rPr lang="en-GB" sz="2400" dirty="0"/>
              <a:t>questions you may have</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479918">
            <a:off x="4894143" y="3971668"/>
            <a:ext cx="2799235" cy="2090787"/>
          </a:xfrm>
          <a:prstGeom prst="rect">
            <a:avLst/>
          </a:prstGeom>
        </p:spPr>
      </p:pic>
      <p:pic>
        <p:nvPicPr>
          <p:cNvPr id="5" name="Picture 8">
            <a:extLst>
              <a:ext uri="{FF2B5EF4-FFF2-40B4-BE49-F238E27FC236}">
                <a16:creationId xmlns:a16="http://schemas.microsoft.com/office/drawing/2014/main" id="{CD4197DD-DD44-4443-9C64-A05F90A0D9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0865"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73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43164" y="8284959"/>
            <a:ext cx="3566867" cy="1444429"/>
          </a:xfrm>
          <a:prstGeom prst="rect">
            <a:avLst/>
          </a:prstGeom>
          <a:gradFill flip="none" rotWithShape="1">
            <a:gsLst>
              <a:gs pos="0">
                <a:schemeClr val="accent5"/>
              </a:gs>
              <a:gs pos="50000">
                <a:schemeClr val="accent5">
                  <a:lumMod val="40000"/>
                  <a:lumOff val="60000"/>
                </a:schemeClr>
              </a:gs>
              <a:gs pos="100000">
                <a:srgbClr val="7030A0">
                  <a:tint val="23500"/>
                  <a:satMod val="160000"/>
                </a:srgbClr>
              </a:gs>
            </a:gsLst>
            <a:path path="circle">
              <a:fillToRect r="100000" b="100000"/>
            </a:path>
            <a:tileRect l="-100000" t="-10000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TextBox 7"/>
          <p:cNvSpPr txBox="1"/>
          <p:nvPr/>
        </p:nvSpPr>
        <p:spPr>
          <a:xfrm>
            <a:off x="2987824" y="2279500"/>
            <a:ext cx="3024336" cy="584775"/>
          </a:xfrm>
          <a:prstGeom prst="rect">
            <a:avLst/>
          </a:prstGeom>
          <a:noFill/>
        </p:spPr>
        <p:txBody>
          <a:bodyPr wrap="square" rtlCol="0">
            <a:spAutoFit/>
          </a:bodyPr>
          <a:lstStyle/>
          <a:p>
            <a:endParaRPr lang="en-GB" sz="3200" b="1" dirty="0">
              <a:solidFill>
                <a:srgbClr val="7030A0"/>
              </a:solidFill>
            </a:endParaRPr>
          </a:p>
        </p:txBody>
      </p:sp>
      <p:sp>
        <p:nvSpPr>
          <p:cNvPr id="10" name="TextBox 9"/>
          <p:cNvSpPr txBox="1"/>
          <p:nvPr/>
        </p:nvSpPr>
        <p:spPr>
          <a:xfrm>
            <a:off x="2572654" y="2824808"/>
            <a:ext cx="5053682" cy="369332"/>
          </a:xfrm>
          <a:prstGeom prst="rect">
            <a:avLst/>
          </a:prstGeom>
          <a:noFill/>
        </p:spPr>
        <p:txBody>
          <a:bodyPr wrap="square" rtlCol="0">
            <a:spAutoFit/>
          </a:bodyPr>
          <a:lstStyle/>
          <a:p>
            <a:endParaRPr lang="en-GB" dirty="0"/>
          </a:p>
        </p:txBody>
      </p:sp>
      <p:sp>
        <p:nvSpPr>
          <p:cNvPr id="3" name="TextBox 2"/>
          <p:cNvSpPr txBox="1"/>
          <p:nvPr/>
        </p:nvSpPr>
        <p:spPr>
          <a:xfrm>
            <a:off x="124856" y="0"/>
            <a:ext cx="8640960" cy="2123658"/>
          </a:xfrm>
          <a:prstGeom prst="rect">
            <a:avLst/>
          </a:prstGeom>
          <a:solidFill>
            <a:schemeClr val="bg1"/>
          </a:solidFill>
        </p:spPr>
        <p:txBody>
          <a:bodyPr wrap="square" rtlCol="0">
            <a:spAutoFit/>
          </a:bodyPr>
          <a:lstStyle/>
          <a:p>
            <a:r>
              <a:rPr lang="en-GB" sz="2000" b="1" dirty="0">
                <a:solidFill>
                  <a:schemeClr val="accent1">
                    <a:lumMod val="75000"/>
                  </a:schemeClr>
                </a:solidFill>
              </a:rPr>
              <a:t>School Attendance </a:t>
            </a:r>
          </a:p>
          <a:p>
            <a:r>
              <a:rPr lang="en-GB" sz="1600" dirty="0">
                <a:solidFill>
                  <a:srgbClr val="000000"/>
                </a:solidFill>
              </a:rPr>
              <a:t>We strive for all of our children to have 100% per cent attendance and we continually reinforce to our pupils the importance of being in school. If a child has above 97% attendance, then they are giving themselves the best opportunity to achieve not only now but also in the future. Falling below 90% attendance means your child has had four whole weeks off school during the school year. This level of attendance means your child will struggle with their school work because they have had the equivalent of one day off every fortnight!</a:t>
            </a:r>
            <a:endParaRPr lang="en-GB" sz="1600" dirty="0"/>
          </a:p>
        </p:txBody>
      </p:sp>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916831"/>
            <a:ext cx="4680520" cy="4983619"/>
          </a:xfrm>
          <a:prstGeom prst="rect">
            <a:avLst/>
          </a:prstGeom>
        </p:spPr>
      </p:pic>
    </p:spTree>
    <p:extLst>
      <p:ext uri="{BB962C8B-B14F-4D97-AF65-F5344CB8AC3E}">
        <p14:creationId xmlns:p14="http://schemas.microsoft.com/office/powerpoint/2010/main" val="6977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9AC8-8E48-340E-BCCF-96AD09533F22}"/>
              </a:ext>
            </a:extLst>
          </p:cNvPr>
          <p:cNvSpPr>
            <a:spLocks noGrp="1"/>
          </p:cNvSpPr>
          <p:nvPr>
            <p:ph type="title"/>
          </p:nvPr>
        </p:nvSpPr>
        <p:spPr>
          <a:xfrm>
            <a:off x="611560" y="188640"/>
            <a:ext cx="6348413" cy="659160"/>
          </a:xfrm>
        </p:spPr>
        <p:txBody>
          <a:bodyPr/>
          <a:lstStyle/>
          <a:p>
            <a:r>
              <a:rPr lang="en-GB" dirty="0"/>
              <a:t>Key information</a:t>
            </a:r>
          </a:p>
        </p:txBody>
      </p:sp>
      <p:sp>
        <p:nvSpPr>
          <p:cNvPr id="3" name="Content Placeholder 2">
            <a:extLst>
              <a:ext uri="{FF2B5EF4-FFF2-40B4-BE49-F238E27FC236}">
                <a16:creationId xmlns:a16="http://schemas.microsoft.com/office/drawing/2014/main" id="{1CEF9E99-DCC8-68ED-4A79-831A9D63D83F}"/>
              </a:ext>
            </a:extLst>
          </p:cNvPr>
          <p:cNvSpPr>
            <a:spLocks noGrp="1"/>
          </p:cNvSpPr>
          <p:nvPr>
            <p:ph idx="1"/>
          </p:nvPr>
        </p:nvSpPr>
        <p:spPr>
          <a:xfrm>
            <a:off x="323528" y="828087"/>
            <a:ext cx="7344816" cy="3881437"/>
          </a:xfrm>
        </p:spPr>
        <p:txBody>
          <a:bodyPr>
            <a:noAutofit/>
          </a:bodyPr>
          <a:lstStyle/>
          <a:p>
            <a:pPr>
              <a:buFont typeface="Wingdings" panose="05000000000000000000" pitchFamily="2" charset="2"/>
              <a:buChar char="§"/>
            </a:pPr>
            <a:r>
              <a:rPr lang="en-GB" dirty="0">
                <a:solidFill>
                  <a:srgbClr val="000000"/>
                </a:solidFill>
                <a:latin typeface="Aptos" panose="020B0004020202020204" pitchFamily="34" charset="0"/>
                <a:ea typeface="Times New Roman" panose="02020603050405020304" pitchFamily="18" charset="0"/>
                <a:cs typeface="Aptos" panose="020B0004020202020204" pitchFamily="34" charset="0"/>
              </a:rPr>
              <a:t>School day:</a:t>
            </a:r>
          </a:p>
          <a:p>
            <a:r>
              <a:rPr lang="en-GB" dirty="0">
                <a:solidFill>
                  <a:srgbClr val="000000"/>
                </a:solidFill>
                <a:latin typeface="Aptos" panose="020B0004020202020204" pitchFamily="34" charset="0"/>
                <a:ea typeface="Times New Roman" panose="02020603050405020304" pitchFamily="18" charset="0"/>
                <a:cs typeface="Aptos" panose="020B0004020202020204" pitchFamily="34" charset="0"/>
              </a:rPr>
              <a:t>Gate opens 8:35am closes 8:50am </a:t>
            </a:r>
          </a:p>
          <a:p>
            <a:r>
              <a:rPr lang="en-GB" dirty="0">
                <a:solidFill>
                  <a:srgbClr val="000000"/>
                </a:solidFill>
                <a:latin typeface="Aptos" panose="020B0004020202020204" pitchFamily="34" charset="0"/>
                <a:ea typeface="Times New Roman" panose="02020603050405020304" pitchFamily="18" charset="0"/>
                <a:cs typeface="Aptos" panose="020B0004020202020204" pitchFamily="34" charset="0"/>
              </a:rPr>
              <a:t>Lates logged 8:45am Registration closes 9:15am</a:t>
            </a:r>
          </a:p>
          <a:p>
            <a:pPr>
              <a:buFont typeface="Wingdings" panose="05000000000000000000" pitchFamily="2" charset="2"/>
              <a:buChar char="§"/>
            </a:pPr>
            <a:r>
              <a:rPr lang="en-GB" dirty="0">
                <a:solidFill>
                  <a:srgbClr val="000000"/>
                </a:solidFill>
                <a:latin typeface="Aptos" panose="020B0004020202020204" pitchFamily="34" charset="0"/>
              </a:rPr>
              <a:t>Parents are expected to call into school on each day of absence. If a reason for absence is not reported this goes down as unauthorised absence. </a:t>
            </a:r>
          </a:p>
          <a:p>
            <a:pPr lvl="1">
              <a:buFont typeface="Wingdings" panose="05000000000000000000" pitchFamily="2" charset="2"/>
              <a:buChar char="§"/>
            </a:pPr>
            <a:r>
              <a:rPr lang="en-GB" sz="1800" dirty="0">
                <a:solidFill>
                  <a:srgbClr val="000000"/>
                </a:solidFill>
                <a:latin typeface="Aptos" panose="020B0004020202020204" pitchFamily="34" charset="0"/>
              </a:rPr>
              <a:t>All appointment cards need to be shared with school</a:t>
            </a:r>
          </a:p>
          <a:p>
            <a:pPr lvl="1">
              <a:buFont typeface="Wingdings" panose="05000000000000000000" pitchFamily="2" charset="2"/>
              <a:buChar char="§"/>
            </a:pPr>
            <a:r>
              <a:rPr lang="en-GB" sz="1800" dirty="0">
                <a:solidFill>
                  <a:srgbClr val="000000"/>
                </a:solidFill>
                <a:latin typeface="Aptos" panose="020B0004020202020204" pitchFamily="34" charset="0"/>
              </a:rPr>
              <a:t>Medical information needs to be shared with school </a:t>
            </a:r>
          </a:p>
          <a:p>
            <a:pPr marL="57150" indent="0">
              <a:buNone/>
            </a:pPr>
            <a:r>
              <a:rPr lang="en-GB" b="1" dirty="0">
                <a:solidFill>
                  <a:schemeClr val="accent1">
                    <a:lumMod val="75000"/>
                  </a:schemeClr>
                </a:solidFill>
              </a:rPr>
              <a:t>Why is it important? </a:t>
            </a:r>
            <a:endParaRPr lang="en-GB" dirty="0">
              <a:solidFill>
                <a:srgbClr val="000000"/>
              </a:solidFill>
              <a:latin typeface="Aptos" panose="020B0004020202020204" pitchFamily="34" charset="0"/>
            </a:endParaRPr>
          </a:p>
          <a:p>
            <a:pPr>
              <a:buFont typeface="Wingdings" panose="05000000000000000000" pitchFamily="2" charset="2"/>
              <a:buChar char="§"/>
            </a:pPr>
            <a:r>
              <a:rPr lang="en-GB" dirty="0">
                <a:solidFill>
                  <a:srgbClr val="000000"/>
                </a:solidFill>
                <a:latin typeface="Aptos" panose="020B0004020202020204" pitchFamily="34" charset="0"/>
              </a:rPr>
              <a:t>The reason to start good attendance practice now is:</a:t>
            </a:r>
          </a:p>
          <a:p>
            <a:pPr lvl="1">
              <a:buFont typeface="Wingdings" panose="05000000000000000000" pitchFamily="2" charset="2"/>
              <a:buChar char="§"/>
            </a:pPr>
            <a:r>
              <a:rPr lang="en-GB" sz="1800" dirty="0">
                <a:solidFill>
                  <a:srgbClr val="000000"/>
                </a:solidFill>
                <a:latin typeface="Aptos" panose="020B0004020202020204" pitchFamily="34" charset="0"/>
                <a:ea typeface="Times New Roman" panose="02020603050405020304" pitchFamily="18" charset="0"/>
                <a:cs typeface="Aptos" panose="020B0004020202020204" pitchFamily="34" charset="0"/>
              </a:rPr>
              <a:t>To reduce anxiety, </a:t>
            </a:r>
          </a:p>
          <a:p>
            <a:pPr lvl="1">
              <a:buFont typeface="Wingdings" panose="05000000000000000000" pitchFamily="2" charset="2"/>
              <a:buChar char="§"/>
            </a:pPr>
            <a:r>
              <a:rPr lang="en-GB" sz="1800" dirty="0">
                <a:solidFill>
                  <a:srgbClr val="000000"/>
                </a:solidFill>
                <a:latin typeface="Aptos" panose="020B0004020202020204" pitchFamily="34" charset="0"/>
                <a:ea typeface="Times New Roman" panose="02020603050405020304" pitchFamily="18" charset="0"/>
                <a:cs typeface="Aptos" panose="020B0004020202020204" pitchFamily="34" charset="0"/>
              </a:rPr>
              <a:t>Reduce the impact of having to enter through main reception, </a:t>
            </a:r>
          </a:p>
          <a:p>
            <a:pPr lvl="1">
              <a:buFont typeface="Wingdings" panose="05000000000000000000" pitchFamily="2" charset="2"/>
              <a:buChar char="§"/>
            </a:pPr>
            <a:r>
              <a:rPr lang="en-GB" sz="1800" dirty="0">
                <a:solidFill>
                  <a:srgbClr val="000000"/>
                </a:solidFill>
                <a:latin typeface="Aptos" panose="020B0004020202020204" pitchFamily="34" charset="0"/>
                <a:ea typeface="Times New Roman" panose="02020603050405020304" pitchFamily="18" charset="0"/>
                <a:cs typeface="Aptos" panose="020B0004020202020204" pitchFamily="34" charset="0"/>
              </a:rPr>
              <a:t>Reduce the impact of entering class when all pupils working, </a:t>
            </a:r>
          </a:p>
          <a:p>
            <a:pPr lvl="1">
              <a:buFont typeface="Wingdings" panose="05000000000000000000" pitchFamily="2" charset="2"/>
              <a:buChar char="§"/>
            </a:pPr>
            <a:r>
              <a:rPr lang="en-GB" sz="1800" dirty="0">
                <a:solidFill>
                  <a:srgbClr val="000000"/>
                </a:solidFill>
                <a:latin typeface="Aptos" panose="020B0004020202020204" pitchFamily="34" charset="0"/>
                <a:ea typeface="Times New Roman" panose="02020603050405020304" pitchFamily="18" charset="0"/>
                <a:cs typeface="Aptos" panose="020B0004020202020204" pitchFamily="34" charset="0"/>
              </a:rPr>
              <a:t>Reduce the impact of missing learning, </a:t>
            </a:r>
          </a:p>
          <a:p>
            <a:pPr lvl="1">
              <a:buFont typeface="Wingdings" panose="05000000000000000000" pitchFamily="2" charset="2"/>
              <a:buChar char="§"/>
            </a:pPr>
            <a:r>
              <a:rPr lang="en-GB" sz="1800" dirty="0">
                <a:solidFill>
                  <a:srgbClr val="000000"/>
                </a:solidFill>
                <a:latin typeface="Aptos" panose="020B0004020202020204" pitchFamily="34" charset="0"/>
                <a:ea typeface="Times New Roman" panose="02020603050405020304" pitchFamily="18" charset="0"/>
                <a:cs typeface="Aptos" panose="020B0004020202020204" pitchFamily="34" charset="0"/>
              </a:rPr>
              <a:t>Developing good patterns now so that there is little impact for secondary education</a:t>
            </a:r>
            <a:endParaRPr lang="en-GB" sz="1800" dirty="0"/>
          </a:p>
        </p:txBody>
      </p:sp>
    </p:spTree>
    <p:extLst>
      <p:ext uri="{BB962C8B-B14F-4D97-AF65-F5344CB8AC3E}">
        <p14:creationId xmlns:p14="http://schemas.microsoft.com/office/powerpoint/2010/main" val="23602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43164" y="8284959"/>
            <a:ext cx="3566867" cy="1444429"/>
          </a:xfrm>
          <a:prstGeom prst="rect">
            <a:avLst/>
          </a:prstGeom>
          <a:gradFill flip="none" rotWithShape="1">
            <a:gsLst>
              <a:gs pos="0">
                <a:schemeClr val="accent5"/>
              </a:gs>
              <a:gs pos="50000">
                <a:schemeClr val="accent5">
                  <a:lumMod val="40000"/>
                  <a:lumOff val="60000"/>
                </a:schemeClr>
              </a:gs>
              <a:gs pos="100000">
                <a:srgbClr val="7030A0">
                  <a:tint val="23500"/>
                  <a:satMod val="160000"/>
                </a:srgbClr>
              </a:gs>
            </a:gsLst>
            <a:path path="circle">
              <a:fillToRect r="100000" b="100000"/>
            </a:path>
            <a:tileRect l="-100000" t="-10000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TextBox 7"/>
          <p:cNvSpPr txBox="1"/>
          <p:nvPr/>
        </p:nvSpPr>
        <p:spPr>
          <a:xfrm>
            <a:off x="2987824" y="2279500"/>
            <a:ext cx="3024336" cy="584775"/>
          </a:xfrm>
          <a:prstGeom prst="rect">
            <a:avLst/>
          </a:prstGeom>
          <a:noFill/>
        </p:spPr>
        <p:txBody>
          <a:bodyPr wrap="square" rtlCol="0">
            <a:spAutoFit/>
          </a:bodyPr>
          <a:lstStyle/>
          <a:p>
            <a:endParaRPr lang="en-GB" sz="3200" b="1" dirty="0">
              <a:solidFill>
                <a:srgbClr val="7030A0"/>
              </a:solidFill>
            </a:endParaRPr>
          </a:p>
        </p:txBody>
      </p:sp>
      <p:sp>
        <p:nvSpPr>
          <p:cNvPr id="10" name="TextBox 9"/>
          <p:cNvSpPr txBox="1"/>
          <p:nvPr/>
        </p:nvSpPr>
        <p:spPr>
          <a:xfrm>
            <a:off x="2965729" y="2914711"/>
            <a:ext cx="5053682" cy="369332"/>
          </a:xfrm>
          <a:prstGeom prst="rect">
            <a:avLst/>
          </a:prstGeom>
          <a:noFill/>
        </p:spPr>
        <p:txBody>
          <a:bodyPr wrap="square" rtlCol="0">
            <a:spAutoFit/>
          </a:bodyPr>
          <a:lstStyle/>
          <a:p>
            <a:endParaRPr lang="en-GB" dirty="0"/>
          </a:p>
        </p:txBody>
      </p:sp>
      <p:sp>
        <p:nvSpPr>
          <p:cNvPr id="3" name="TextBox 2"/>
          <p:cNvSpPr txBox="1"/>
          <p:nvPr/>
        </p:nvSpPr>
        <p:spPr>
          <a:xfrm>
            <a:off x="939789" y="169729"/>
            <a:ext cx="7488832" cy="1631216"/>
          </a:xfrm>
          <a:prstGeom prst="rect">
            <a:avLst/>
          </a:prstGeom>
          <a:noFill/>
        </p:spPr>
        <p:txBody>
          <a:bodyPr wrap="square" rtlCol="0">
            <a:spAutoFit/>
          </a:bodyPr>
          <a:lstStyle/>
          <a:p>
            <a:r>
              <a:rPr lang="en-GB" sz="3200" b="1" dirty="0">
                <a:solidFill>
                  <a:schemeClr val="accent1">
                    <a:lumMod val="75000"/>
                  </a:schemeClr>
                </a:solidFill>
                <a:latin typeface="Trebuchet MS" panose="020B0603020202020204" pitchFamily="34" charset="0"/>
              </a:rPr>
              <a:t>What are we doing in school?</a:t>
            </a:r>
          </a:p>
          <a:p>
            <a:endParaRPr lang="en-GB" sz="3600" b="1" dirty="0">
              <a:solidFill>
                <a:schemeClr val="accent1">
                  <a:lumMod val="75000"/>
                </a:schemeClr>
              </a:solidFill>
            </a:endParaRPr>
          </a:p>
          <a:p>
            <a:pPr algn="ctr"/>
            <a:r>
              <a:rPr lang="en-GB" sz="3200" b="1" dirty="0">
                <a:solidFill>
                  <a:schemeClr val="accent1">
                    <a:lumMod val="75000"/>
                  </a:schemeClr>
                </a:solidFill>
                <a:latin typeface="Arial" panose="020B0604020202020204" pitchFamily="34" charset="0"/>
              </a:rPr>
              <a:t>Little Heroes</a:t>
            </a: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3" y="1867521"/>
            <a:ext cx="3349247" cy="4990479"/>
          </a:xfrm>
          <a:prstGeom prst="rect">
            <a:avLst/>
          </a:prstGeom>
        </p:spPr>
      </p:pic>
      <p:sp>
        <p:nvSpPr>
          <p:cNvPr id="12" name="TextBox 11"/>
          <p:cNvSpPr txBox="1"/>
          <p:nvPr/>
        </p:nvSpPr>
        <p:spPr>
          <a:xfrm>
            <a:off x="3356250" y="2304051"/>
            <a:ext cx="5616624" cy="4339650"/>
          </a:xfrm>
          <a:prstGeom prst="rect">
            <a:avLst/>
          </a:prstGeom>
          <a:noFill/>
        </p:spPr>
        <p:txBody>
          <a:bodyPr wrap="square" rtlCol="0">
            <a:spAutoFit/>
          </a:bodyPr>
          <a:lstStyle/>
          <a:p>
            <a:r>
              <a:rPr lang="en-GB" sz="1600" dirty="0">
                <a:solidFill>
                  <a:srgbClr val="000000"/>
                </a:solidFill>
              </a:rPr>
              <a:t>We have launched a new initiative called- Little Heroes. This initiative has been rolled out in school across Staffordshire to help encourage good school attendance.</a:t>
            </a:r>
          </a:p>
          <a:p>
            <a:endParaRPr lang="en-GB" sz="1600" dirty="0">
              <a:solidFill>
                <a:srgbClr val="000000"/>
              </a:solidFill>
            </a:endParaRPr>
          </a:p>
          <a:p>
            <a:r>
              <a:rPr lang="en-GB" sz="1600" dirty="0">
                <a:solidFill>
                  <a:srgbClr val="000000"/>
                </a:solidFill>
              </a:rPr>
              <a:t>Each day the children across EYFS and KS1 will receive a tick on their class chart if they are in school and on time. At the end of the week, they will get a sticker if they have completed the week. The children, who are in school and on time everyday, will receive a certificate at the end of the month.</a:t>
            </a:r>
          </a:p>
          <a:p>
            <a:endParaRPr lang="en-GB" sz="1600" dirty="0">
              <a:solidFill>
                <a:srgbClr val="000000"/>
              </a:solidFill>
            </a:endParaRPr>
          </a:p>
          <a:p>
            <a:endParaRPr lang="en-GB" sz="1600" dirty="0">
              <a:solidFill>
                <a:srgbClr val="000000"/>
              </a:solidFill>
            </a:endParaRPr>
          </a:p>
          <a:p>
            <a:r>
              <a:rPr lang="en-GB" sz="1600" dirty="0">
                <a:solidFill>
                  <a:srgbClr val="000000"/>
                </a:solidFill>
              </a:rPr>
              <a:t>In our May newsletter on the school website you can click the link to find out more.</a:t>
            </a:r>
          </a:p>
          <a:p>
            <a:r>
              <a:rPr lang="en-GB" sz="1600" dirty="0">
                <a:solidFill>
                  <a:srgbClr val="000000"/>
                </a:solidFill>
                <a:hlinkClick r:id="rId3"/>
              </a:rPr>
              <a:t>Helpful heroes - parents guide (canva.com)</a:t>
            </a:r>
            <a:endParaRPr lang="en-GB" sz="16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p:txBody>
      </p:sp>
    </p:spTree>
    <p:extLst>
      <p:ext uri="{BB962C8B-B14F-4D97-AF65-F5344CB8AC3E}">
        <p14:creationId xmlns:p14="http://schemas.microsoft.com/office/powerpoint/2010/main" val="105636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0581"/>
            <a:ext cx="6348413" cy="720080"/>
          </a:xfrm>
        </p:spPr>
        <p:txBody>
          <a:bodyPr/>
          <a:lstStyle/>
          <a:p>
            <a:r>
              <a:rPr lang="en-GB" b="1" dirty="0"/>
              <a:t>What can you do to help?</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908720"/>
            <a:ext cx="4392488" cy="5801005"/>
          </a:xfrm>
          <a:prstGeom prst="rect">
            <a:avLst/>
          </a:prstGeom>
        </p:spPr>
      </p:pic>
    </p:spTree>
    <p:extLst>
      <p:ext uri="{BB962C8B-B14F-4D97-AF65-F5344CB8AC3E}">
        <p14:creationId xmlns:p14="http://schemas.microsoft.com/office/powerpoint/2010/main" val="377636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D9A8-3F0D-A8AD-810E-BDF677E66447}"/>
              </a:ext>
            </a:extLst>
          </p:cNvPr>
          <p:cNvSpPr>
            <a:spLocks noGrp="1"/>
          </p:cNvSpPr>
          <p:nvPr>
            <p:ph type="title"/>
          </p:nvPr>
        </p:nvSpPr>
        <p:spPr>
          <a:xfrm>
            <a:off x="369278" y="1311672"/>
            <a:ext cx="2313633" cy="4234656"/>
          </a:xfrm>
          <a:prstGeom prst="ellipse">
            <a:avLst/>
          </a:prstGeom>
        </p:spPr>
        <p:txBody>
          <a:bodyPr anchor="ctr">
            <a:normAutofit/>
          </a:bodyPr>
          <a:lstStyle/>
          <a:p>
            <a:r>
              <a:rPr lang="en-GB" sz="2700">
                <a:solidFill>
                  <a:srgbClr val="FFFFFF"/>
                </a:solidFill>
              </a:rPr>
              <a:t>Support</a:t>
            </a:r>
          </a:p>
        </p:txBody>
      </p:sp>
      <p:sp>
        <p:nvSpPr>
          <p:cNvPr id="3" name="Content Placeholder 2">
            <a:extLst>
              <a:ext uri="{FF2B5EF4-FFF2-40B4-BE49-F238E27FC236}">
                <a16:creationId xmlns:a16="http://schemas.microsoft.com/office/drawing/2014/main" id="{B7666774-AF56-2BF0-0514-D68FDC1F648E}"/>
              </a:ext>
            </a:extLst>
          </p:cNvPr>
          <p:cNvSpPr>
            <a:spLocks noGrp="1"/>
          </p:cNvSpPr>
          <p:nvPr>
            <p:ph idx="1"/>
          </p:nvPr>
        </p:nvSpPr>
        <p:spPr>
          <a:xfrm>
            <a:off x="369278" y="1052736"/>
            <a:ext cx="7997483" cy="5112568"/>
          </a:xfrm>
        </p:spPr>
        <p:txBody>
          <a:bodyPr anchor="ctr">
            <a:normAutofit/>
          </a:bodyPr>
          <a:lstStyle/>
          <a:p>
            <a:r>
              <a:rPr lang="en-GB" dirty="0"/>
              <a:t>Within school : Class teacher, Mrs Dunn (family liaison worker), </a:t>
            </a:r>
            <a:r>
              <a:rPr lang="en-GB" dirty="0" err="1"/>
              <a:t>Headteacher</a:t>
            </a:r>
            <a:r>
              <a:rPr lang="en-GB" dirty="0"/>
              <a:t>, MHST, HOPE</a:t>
            </a:r>
          </a:p>
          <a:p>
            <a:r>
              <a:rPr lang="en-GB" dirty="0"/>
              <a:t>Malachi, Early Help, Social Services</a:t>
            </a:r>
          </a:p>
          <a:p>
            <a:pPr lvl="1"/>
            <a:r>
              <a:rPr lang="en-GB" sz="1800" dirty="0"/>
              <a:t>Parenting courses at East Staffordshire Children Centre</a:t>
            </a:r>
          </a:p>
          <a:p>
            <a:r>
              <a:rPr lang="en-GB" dirty="0"/>
              <a:t>School Nurse 0-19 Health Team</a:t>
            </a:r>
          </a:p>
          <a:p>
            <a:r>
              <a:rPr lang="en-GB" dirty="0"/>
              <a:t>GP </a:t>
            </a:r>
          </a:p>
          <a:p>
            <a:r>
              <a:rPr lang="en-GB" dirty="0"/>
              <a:t>Action for Children</a:t>
            </a:r>
          </a:p>
          <a:p>
            <a:r>
              <a:rPr lang="en-GB" dirty="0"/>
              <a:t>CAMHS</a:t>
            </a:r>
          </a:p>
          <a:p>
            <a:r>
              <a:rPr lang="en-GB" dirty="0"/>
              <a:t>Community groups such as Beyond Black Belt, Burton Albion Community Trust, Guiding Association, Dance groups</a:t>
            </a:r>
          </a:p>
          <a:p>
            <a:r>
              <a:rPr lang="en-GB" dirty="0"/>
              <a:t>Department for Education </a:t>
            </a:r>
            <a:r>
              <a:rPr lang="en-GB" dirty="0">
                <a:hlinkClick r:id="rId3"/>
              </a:rPr>
              <a:t>School attendance and absence: Help with getting your child to go to school - GOV.UK (www.gov.uk)</a:t>
            </a:r>
            <a:endParaRPr lang="en-GB" dirty="0"/>
          </a:p>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Working together to improve school attendance (applies from 19 August 2024) (publishing.service.gov.uk)</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graphicFrame>
        <p:nvGraphicFramePr>
          <p:cNvPr id="4" name="Object 3">
            <a:extLst>
              <a:ext uri="{FF2B5EF4-FFF2-40B4-BE49-F238E27FC236}">
                <a16:creationId xmlns:a16="http://schemas.microsoft.com/office/drawing/2014/main" id="{C4C2FBEA-DD3D-01B7-10C3-00041CFC3D52}"/>
              </a:ext>
            </a:extLst>
          </p:cNvPr>
          <p:cNvGraphicFramePr>
            <a:graphicFrameLocks noChangeAspect="1"/>
          </p:cNvGraphicFramePr>
          <p:nvPr>
            <p:extLst/>
          </p:nvPr>
        </p:nvGraphicFramePr>
        <p:xfrm>
          <a:off x="7645966" y="1616025"/>
          <a:ext cx="738188" cy="395288"/>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5" imgW="984312" imgH="527015" progId="Package">
                  <p:embed/>
                </p:oleObj>
              </mc:Choice>
              <mc:Fallback>
                <p:oleObj name="Packager Shell Object" showAsIcon="1" r:id="rId5" imgW="984312" imgH="527015" progId="Package">
                  <p:embed/>
                  <p:pic>
                    <p:nvPicPr>
                      <p:cNvPr id="4" name="Object 3">
                        <a:extLst>
                          <a:ext uri="{FF2B5EF4-FFF2-40B4-BE49-F238E27FC236}">
                            <a16:creationId xmlns:a16="http://schemas.microsoft.com/office/drawing/2014/main" id="{C4C2FBEA-DD3D-01B7-10C3-00041CFC3D52}"/>
                          </a:ext>
                        </a:extLst>
                      </p:cNvPr>
                      <p:cNvPicPr/>
                      <p:nvPr/>
                    </p:nvPicPr>
                    <p:blipFill>
                      <a:blip r:embed="rId6"/>
                      <a:stretch>
                        <a:fillRect/>
                      </a:stretch>
                    </p:blipFill>
                    <p:spPr>
                      <a:xfrm>
                        <a:off x="7645966" y="1616025"/>
                        <a:ext cx="738188" cy="395288"/>
                      </a:xfrm>
                      <a:prstGeom prst="rect">
                        <a:avLst/>
                      </a:prstGeom>
                    </p:spPr>
                  </p:pic>
                </p:oleObj>
              </mc:Fallback>
            </mc:AlternateContent>
          </a:graphicData>
        </a:graphic>
      </p:graphicFrame>
      <p:sp>
        <p:nvSpPr>
          <p:cNvPr id="5" name="TextBox 4"/>
          <p:cNvSpPr txBox="1"/>
          <p:nvPr/>
        </p:nvSpPr>
        <p:spPr>
          <a:xfrm>
            <a:off x="1403648" y="188640"/>
            <a:ext cx="4608512" cy="707886"/>
          </a:xfrm>
          <a:prstGeom prst="rect">
            <a:avLst/>
          </a:prstGeom>
          <a:noFill/>
        </p:spPr>
        <p:txBody>
          <a:bodyPr wrap="square" rtlCol="0">
            <a:spAutoFit/>
          </a:bodyPr>
          <a:lstStyle/>
          <a:p>
            <a:r>
              <a:rPr lang="en-GB" sz="4000" dirty="0">
                <a:solidFill>
                  <a:schemeClr val="accent1">
                    <a:lumMod val="75000"/>
                  </a:schemeClr>
                </a:solidFill>
              </a:rPr>
              <a:t>Support</a:t>
            </a:r>
          </a:p>
        </p:txBody>
      </p:sp>
    </p:spTree>
    <p:extLst>
      <p:ext uri="{BB962C8B-B14F-4D97-AF65-F5344CB8AC3E}">
        <p14:creationId xmlns:p14="http://schemas.microsoft.com/office/powerpoint/2010/main" val="86669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677863" y="1760538"/>
            <a:ext cx="7696200" cy="3509962"/>
          </a:xfrm>
        </p:spPr>
        <p:txBody>
          <a:bodyPr rtlCol="0">
            <a:normAutofit/>
          </a:bodyPr>
          <a:lstStyle/>
          <a:p>
            <a:pPr marL="182880" indent="-182880" eaLnBrk="1" fontAlgn="auto" hangingPunct="1">
              <a:spcBef>
                <a:spcPct val="50000"/>
              </a:spcBef>
              <a:spcAft>
                <a:spcPts val="0"/>
              </a:spcAft>
              <a:buClr>
                <a:schemeClr val="accent1">
                  <a:lumMod val="75000"/>
                </a:schemeClr>
              </a:buClr>
              <a:buFontTx/>
              <a:buNone/>
              <a:defRPr/>
            </a:pPr>
            <a:endParaRPr lang="en-US" altLang="en-US" sz="2800" b="1" u="sng" dirty="0">
              <a:solidFill>
                <a:schemeClr val="tx2"/>
              </a:solidFill>
              <a:latin typeface="+mj-lt"/>
            </a:endParaRPr>
          </a:p>
          <a:p>
            <a:pPr marL="182880" indent="-182880" eaLnBrk="1" fontAlgn="auto" hangingPunct="1">
              <a:spcAft>
                <a:spcPts val="0"/>
              </a:spcAft>
              <a:buClr>
                <a:schemeClr val="accent1">
                  <a:lumMod val="75000"/>
                </a:schemeClr>
              </a:buClr>
              <a:buFont typeface="Wingdings 3" charset="2"/>
              <a:buChar char=""/>
              <a:defRPr/>
            </a:pPr>
            <a:endParaRPr lang="en-GB" altLang="en-US" dirty="0">
              <a:solidFill>
                <a:schemeClr val="tx1">
                  <a:lumMod val="75000"/>
                  <a:lumOff val="25000"/>
                </a:schemeClr>
              </a:solidFill>
              <a:latin typeface="+mj-lt"/>
            </a:endParaRPr>
          </a:p>
        </p:txBody>
      </p:sp>
      <p:sp>
        <p:nvSpPr>
          <p:cNvPr id="64516" name="Text Box 4"/>
          <p:cNvSpPr txBox="1">
            <a:spLocks noChangeArrowheads="1"/>
          </p:cNvSpPr>
          <p:nvPr/>
        </p:nvSpPr>
        <p:spPr bwMode="auto">
          <a:xfrm>
            <a:off x="469081" y="1494631"/>
            <a:ext cx="8207375"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eaLnBrk="1" hangingPunct="1">
              <a:lnSpc>
                <a:spcPct val="150000"/>
              </a:lnSpc>
              <a:buFontTx/>
              <a:buAutoNum type="arabicPeriod"/>
              <a:defRPr/>
            </a:pPr>
            <a:r>
              <a:rPr lang="en-GB" altLang="en-US" sz="2800" dirty="0">
                <a:latin typeface="+mn-lt"/>
              </a:rPr>
              <a:t>  </a:t>
            </a:r>
            <a:r>
              <a:rPr lang="en-GB" altLang="en-US" sz="2800" dirty="0"/>
              <a:t>Communication and Language</a:t>
            </a:r>
            <a:endParaRPr lang="en-GB" altLang="en-US" sz="1400" dirty="0"/>
          </a:p>
          <a:p>
            <a:pPr eaLnBrk="1" hangingPunct="1">
              <a:lnSpc>
                <a:spcPct val="150000"/>
              </a:lnSpc>
              <a:buFontTx/>
              <a:buAutoNum type="arabicPeriod"/>
              <a:defRPr/>
            </a:pPr>
            <a:r>
              <a:rPr lang="en-GB" altLang="en-US" sz="2800" dirty="0">
                <a:latin typeface="+mn-lt"/>
              </a:rPr>
              <a:t>  Personal, Social and Emotional Development</a:t>
            </a:r>
            <a:endParaRPr lang="en-GB" altLang="en-US" sz="1400" dirty="0">
              <a:latin typeface="+mn-lt"/>
            </a:endParaRPr>
          </a:p>
          <a:p>
            <a:pPr eaLnBrk="1" hangingPunct="1">
              <a:lnSpc>
                <a:spcPct val="150000"/>
              </a:lnSpc>
              <a:buFontTx/>
              <a:buAutoNum type="arabicPeriod"/>
              <a:defRPr/>
            </a:pPr>
            <a:r>
              <a:rPr lang="en-GB" altLang="en-US" sz="2800" dirty="0">
                <a:latin typeface="+mn-lt"/>
              </a:rPr>
              <a:t>  Physical Development</a:t>
            </a:r>
            <a:endParaRPr lang="en-GB" altLang="en-US" sz="1400" dirty="0">
              <a:latin typeface="+mn-lt"/>
            </a:endParaRPr>
          </a:p>
          <a:p>
            <a:pPr eaLnBrk="1" hangingPunct="1">
              <a:lnSpc>
                <a:spcPct val="150000"/>
              </a:lnSpc>
              <a:buFontTx/>
              <a:buAutoNum type="arabicPeriod"/>
              <a:defRPr/>
            </a:pPr>
            <a:r>
              <a:rPr lang="en-GB" altLang="en-US" sz="2800" dirty="0">
                <a:latin typeface="+mn-lt"/>
              </a:rPr>
              <a:t>  Literacy</a:t>
            </a:r>
            <a:endParaRPr lang="en-GB" altLang="en-US" sz="1400" dirty="0">
              <a:latin typeface="+mn-lt"/>
            </a:endParaRPr>
          </a:p>
          <a:p>
            <a:pPr eaLnBrk="1" hangingPunct="1">
              <a:lnSpc>
                <a:spcPct val="150000"/>
              </a:lnSpc>
              <a:buFontTx/>
              <a:buAutoNum type="arabicPeriod"/>
              <a:defRPr/>
            </a:pPr>
            <a:r>
              <a:rPr lang="en-GB" altLang="en-US" sz="2800" dirty="0">
                <a:latin typeface="+mn-lt"/>
              </a:rPr>
              <a:t>  Mathematics</a:t>
            </a:r>
            <a:endParaRPr lang="en-GB" altLang="en-US" sz="1400" dirty="0">
              <a:latin typeface="+mn-lt"/>
            </a:endParaRPr>
          </a:p>
          <a:p>
            <a:pPr eaLnBrk="1" hangingPunct="1">
              <a:lnSpc>
                <a:spcPct val="150000"/>
              </a:lnSpc>
              <a:buFontTx/>
              <a:buAutoNum type="arabicPeriod"/>
              <a:defRPr/>
            </a:pPr>
            <a:r>
              <a:rPr lang="en-GB" altLang="en-US" sz="2800" dirty="0">
                <a:latin typeface="+mn-lt"/>
              </a:rPr>
              <a:t>  Understanding the World</a:t>
            </a:r>
          </a:p>
          <a:p>
            <a:pPr eaLnBrk="1" hangingPunct="1">
              <a:lnSpc>
                <a:spcPct val="150000"/>
              </a:lnSpc>
              <a:buFontTx/>
              <a:buAutoNum type="arabicPeriod"/>
              <a:defRPr/>
            </a:pPr>
            <a:r>
              <a:rPr lang="en-GB" altLang="en-US" sz="2800" dirty="0">
                <a:latin typeface="+mn-lt"/>
              </a:rPr>
              <a:t>  Expressive Arts and Design</a:t>
            </a:r>
          </a:p>
        </p:txBody>
      </p:sp>
      <p:pic>
        <p:nvPicPr>
          <p:cNvPr id="14340" name="Picture 14" descr="http://cbtrust.org.uk/images/child_lea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4185">
            <a:off x="5898356" y="4726037"/>
            <a:ext cx="224313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0652" y="324644"/>
            <a:ext cx="135413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684213" y="692150"/>
            <a:ext cx="7775575" cy="828675"/>
          </a:xfrm>
        </p:spPr>
        <p:txBody>
          <a:bodyPr/>
          <a:lstStyle/>
          <a:p>
            <a:pPr eaLnBrk="1" hangingPunct="1"/>
            <a:r>
              <a:rPr lang="en-GB" altLang="en-US" dirty="0"/>
              <a:t>The Curriculum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692150"/>
            <a:ext cx="7775575" cy="828675"/>
          </a:xfrm>
        </p:spPr>
        <p:txBody>
          <a:bodyPr/>
          <a:lstStyle/>
          <a:p>
            <a:pPr eaLnBrk="1" hangingPunct="1"/>
            <a:r>
              <a:rPr lang="en-GB" altLang="en-US" dirty="0"/>
              <a:t>Foundation Stage</a:t>
            </a:r>
          </a:p>
        </p:txBody>
      </p:sp>
      <p:sp>
        <p:nvSpPr>
          <p:cNvPr id="33795" name="Rectangle 3"/>
          <p:cNvSpPr>
            <a:spLocks noGrp="1" noChangeArrowheads="1"/>
          </p:cNvSpPr>
          <p:nvPr>
            <p:ph idx="1"/>
          </p:nvPr>
        </p:nvSpPr>
        <p:spPr>
          <a:xfrm>
            <a:off x="-252536" y="1451769"/>
            <a:ext cx="7696200" cy="503238"/>
          </a:xfrm>
        </p:spPr>
        <p:txBody>
          <a:bodyPr rtlCol="0">
            <a:normAutofit fontScale="92500" lnSpcReduction="10000"/>
          </a:bodyPr>
          <a:lstStyle/>
          <a:p>
            <a:pPr marL="182880" indent="-182880" algn="ctr" eaLnBrk="1" fontAlgn="auto" hangingPunct="1">
              <a:lnSpc>
                <a:spcPct val="90000"/>
              </a:lnSpc>
              <a:spcAft>
                <a:spcPts val="0"/>
              </a:spcAft>
              <a:buClr>
                <a:schemeClr val="accent1">
                  <a:lumMod val="75000"/>
                </a:schemeClr>
              </a:buClr>
              <a:buFontTx/>
              <a:buNone/>
              <a:defRPr/>
            </a:pPr>
            <a:r>
              <a:rPr lang="en-US" altLang="en-US" sz="3600" dirty="0">
                <a:solidFill>
                  <a:schemeClr val="tx1">
                    <a:lumMod val="75000"/>
                    <a:lumOff val="25000"/>
                  </a:schemeClr>
                </a:solidFill>
              </a:rPr>
              <a:t>What is the Foundation Stage? </a:t>
            </a:r>
            <a:endParaRPr lang="en-GB" altLang="en-US" sz="3600" dirty="0">
              <a:solidFill>
                <a:schemeClr val="tx1">
                  <a:lumMod val="75000"/>
                  <a:lumOff val="25000"/>
                </a:schemeClr>
              </a:solidFill>
            </a:endParaRPr>
          </a:p>
        </p:txBody>
      </p:sp>
      <p:sp>
        <p:nvSpPr>
          <p:cNvPr id="33796" name="Text Box 4"/>
          <p:cNvSpPr txBox="1">
            <a:spLocks noChangeArrowheads="1"/>
          </p:cNvSpPr>
          <p:nvPr/>
        </p:nvSpPr>
        <p:spPr bwMode="auto">
          <a:xfrm>
            <a:off x="684213" y="2010569"/>
            <a:ext cx="72009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altLang="en-US" sz="2400" dirty="0">
                <a:latin typeface="+mn-lt"/>
                <a:cs typeface="Arial" charset="0"/>
              </a:rPr>
              <a:t>The Foundation Stage is the stage of education for children from birth up to the end of the Reception year. </a:t>
            </a:r>
          </a:p>
        </p:txBody>
      </p:sp>
      <p:sp>
        <p:nvSpPr>
          <p:cNvPr id="33798" name="Text Box 6"/>
          <p:cNvSpPr txBox="1">
            <a:spLocks noChangeArrowheads="1"/>
          </p:cNvSpPr>
          <p:nvPr/>
        </p:nvSpPr>
        <p:spPr bwMode="auto">
          <a:xfrm>
            <a:off x="687165" y="3185484"/>
            <a:ext cx="914558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dirty="0">
                <a:latin typeface="+mn-lt"/>
                <a:cs typeface="Arial" charset="0"/>
              </a:rPr>
              <a:t>The Foundation Stage Curriculum is based on </a:t>
            </a:r>
            <a:br>
              <a:rPr lang="en-US" altLang="en-US" sz="2400" dirty="0">
                <a:latin typeface="+mn-lt"/>
                <a:cs typeface="Arial" charset="0"/>
              </a:rPr>
            </a:br>
            <a:r>
              <a:rPr lang="en-US" altLang="en-US" sz="2400" dirty="0">
                <a:latin typeface="+mn-lt"/>
                <a:cs typeface="Arial" charset="0"/>
              </a:rPr>
              <a:t>the recognition that children learn best through </a:t>
            </a:r>
            <a:br>
              <a:rPr lang="en-US" altLang="en-US" sz="2400" dirty="0">
                <a:latin typeface="+mn-lt"/>
                <a:cs typeface="Arial" charset="0"/>
              </a:rPr>
            </a:br>
            <a:r>
              <a:rPr lang="en-US" altLang="en-US" sz="2400" b="1" dirty="0">
                <a:latin typeface="+mn-lt"/>
                <a:cs typeface="Arial" charset="0"/>
              </a:rPr>
              <a:t>play and active learning</a:t>
            </a:r>
            <a:r>
              <a:rPr lang="en-US" altLang="en-US" sz="2400" dirty="0">
                <a:latin typeface="+mn-lt"/>
                <a:cs typeface="Arial" charset="0"/>
              </a:rPr>
              <a:t>. </a:t>
            </a:r>
          </a:p>
          <a:p>
            <a:pPr eaLnBrk="1" hangingPunct="1">
              <a:spcBef>
                <a:spcPct val="50000"/>
              </a:spcBef>
              <a:defRPr/>
            </a:pPr>
            <a:r>
              <a:rPr lang="en-US" altLang="en-US" sz="2400" dirty="0">
                <a:latin typeface="+mn-lt"/>
                <a:cs typeface="Arial" charset="0"/>
              </a:rPr>
              <a:t>The reception year is the final</a:t>
            </a:r>
            <a:br>
              <a:rPr lang="en-US" altLang="en-US" sz="2400" dirty="0">
                <a:latin typeface="+mn-lt"/>
                <a:cs typeface="Arial" charset="0"/>
              </a:rPr>
            </a:br>
            <a:r>
              <a:rPr lang="en-US" altLang="en-US" sz="2400" dirty="0">
                <a:latin typeface="+mn-lt"/>
                <a:cs typeface="Arial" charset="0"/>
              </a:rPr>
              <a:t>year of the Foundation Stage </a:t>
            </a:r>
          </a:p>
        </p:txBody>
      </p:sp>
      <p:pic>
        <p:nvPicPr>
          <p:cNvPr id="1024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5162" y="367270"/>
            <a:ext cx="13525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5309142"/>
            <a:ext cx="32099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dirty="0"/>
              <a:t>Our Reception Classrooms</a:t>
            </a:r>
          </a:p>
        </p:txBody>
      </p:sp>
      <p:sp>
        <p:nvSpPr>
          <p:cNvPr id="13315" name="Content Placeholder 2"/>
          <p:cNvSpPr>
            <a:spLocks noGrp="1"/>
          </p:cNvSpPr>
          <p:nvPr>
            <p:ph idx="1"/>
          </p:nvPr>
        </p:nvSpPr>
        <p:spPr>
          <a:xfrm>
            <a:off x="467544" y="1145457"/>
            <a:ext cx="7571184" cy="5089525"/>
          </a:xfrm>
        </p:spPr>
        <p:txBody>
          <a:bodyPr rtlCol="0">
            <a:normAutofit/>
          </a:bodyPr>
          <a:lstStyle/>
          <a:p>
            <a:pPr eaLnBrk="1" fontAlgn="auto" hangingPunct="1">
              <a:spcAft>
                <a:spcPts val="0"/>
              </a:spcAft>
              <a:buClr>
                <a:schemeClr val="accent1">
                  <a:lumMod val="75000"/>
                </a:schemeClr>
              </a:buClr>
              <a:buFont typeface="Wingdings 3" charset="2"/>
              <a:buChar char=""/>
              <a:defRPr/>
            </a:pPr>
            <a:r>
              <a:rPr lang="en-GB" altLang="en-US" sz="2000" dirty="0">
                <a:solidFill>
                  <a:schemeClr val="tx1">
                    <a:lumMod val="75000"/>
                    <a:lumOff val="25000"/>
                  </a:schemeClr>
                </a:solidFill>
              </a:rPr>
              <a:t>The children are organised into two classes with 23 </a:t>
            </a:r>
            <a:br>
              <a:rPr lang="en-GB" altLang="en-US" sz="2000" dirty="0">
                <a:solidFill>
                  <a:schemeClr val="tx1">
                    <a:lumMod val="75000"/>
                    <a:lumOff val="25000"/>
                  </a:schemeClr>
                </a:solidFill>
              </a:rPr>
            </a:br>
            <a:r>
              <a:rPr lang="en-GB" altLang="en-US" sz="2000" dirty="0">
                <a:solidFill>
                  <a:schemeClr val="tx1">
                    <a:lumMod val="75000"/>
                    <a:lumOff val="25000"/>
                  </a:schemeClr>
                </a:solidFill>
              </a:rPr>
              <a:t>children in each.  </a:t>
            </a:r>
          </a:p>
          <a:p>
            <a:pPr eaLnBrk="1" fontAlgn="auto" hangingPunct="1">
              <a:spcAft>
                <a:spcPts val="0"/>
              </a:spcAft>
              <a:buClr>
                <a:schemeClr val="accent1">
                  <a:lumMod val="75000"/>
                </a:schemeClr>
              </a:buClr>
              <a:buFont typeface="Wingdings 3" charset="2"/>
              <a:buChar char=""/>
              <a:defRPr/>
            </a:pPr>
            <a:r>
              <a:rPr lang="en-GB" altLang="en-US" sz="2000" dirty="0">
                <a:solidFill>
                  <a:schemeClr val="tx1">
                    <a:lumMod val="75000"/>
                    <a:lumOff val="25000"/>
                  </a:schemeClr>
                </a:solidFill>
              </a:rPr>
              <a:t>We have large folding doors that create a flexible space</a:t>
            </a:r>
          </a:p>
          <a:p>
            <a:pPr eaLnBrk="1" fontAlgn="auto" hangingPunct="1">
              <a:spcAft>
                <a:spcPts val="0"/>
              </a:spcAft>
              <a:buClr>
                <a:schemeClr val="accent1">
                  <a:lumMod val="75000"/>
                </a:schemeClr>
              </a:buClr>
              <a:buFont typeface="Wingdings 3" charset="2"/>
              <a:buChar char=""/>
              <a:defRPr/>
            </a:pPr>
            <a:r>
              <a:rPr lang="en-GB" altLang="en-US" sz="2000" dirty="0">
                <a:solidFill>
                  <a:schemeClr val="tx1">
                    <a:lumMod val="75000"/>
                    <a:lumOff val="25000"/>
                  </a:schemeClr>
                </a:solidFill>
              </a:rPr>
              <a:t>We have toilets within the classroom space and children </a:t>
            </a:r>
            <a:br>
              <a:rPr lang="en-GB" altLang="en-US" sz="2000" dirty="0">
                <a:solidFill>
                  <a:schemeClr val="tx1">
                    <a:lumMod val="75000"/>
                    <a:lumOff val="25000"/>
                  </a:schemeClr>
                </a:solidFill>
              </a:rPr>
            </a:br>
            <a:r>
              <a:rPr lang="en-GB" altLang="en-US" sz="2000" dirty="0">
                <a:solidFill>
                  <a:schemeClr val="tx1">
                    <a:lumMod val="75000"/>
                    <a:lumOff val="25000"/>
                  </a:schemeClr>
                </a:solidFill>
              </a:rPr>
              <a:t>are able to use them as required.</a:t>
            </a:r>
          </a:p>
          <a:p>
            <a:pPr eaLnBrk="1" fontAlgn="auto" hangingPunct="1">
              <a:spcAft>
                <a:spcPts val="0"/>
              </a:spcAft>
              <a:buClr>
                <a:schemeClr val="accent1">
                  <a:lumMod val="75000"/>
                </a:schemeClr>
              </a:buClr>
              <a:buFont typeface="Wingdings 3" charset="2"/>
              <a:buChar char=""/>
              <a:defRPr/>
            </a:pPr>
            <a:r>
              <a:rPr lang="en-GB" altLang="en-US" sz="2000" dirty="0">
                <a:solidFill>
                  <a:schemeClr val="tx1">
                    <a:lumMod val="75000"/>
                    <a:lumOff val="25000"/>
                  </a:schemeClr>
                </a:solidFill>
              </a:rPr>
              <a:t>The children have a locker to keep their coats and other belongings.</a:t>
            </a:r>
          </a:p>
          <a:p>
            <a:pPr eaLnBrk="1" fontAlgn="auto" hangingPunct="1">
              <a:spcAft>
                <a:spcPts val="0"/>
              </a:spcAft>
              <a:buClr>
                <a:schemeClr val="accent1">
                  <a:lumMod val="75000"/>
                </a:schemeClr>
              </a:buClr>
              <a:buFont typeface="Wingdings 3" charset="2"/>
              <a:buChar char=""/>
              <a:defRPr/>
            </a:pPr>
            <a:r>
              <a:rPr lang="en-GB" altLang="en-US" sz="2000" dirty="0">
                <a:solidFill>
                  <a:schemeClr val="tx1">
                    <a:lumMod val="75000"/>
                    <a:lumOff val="25000"/>
                  </a:schemeClr>
                </a:solidFill>
              </a:rPr>
              <a:t>The outside space is used daily and supports the learning that takes place indoors.</a:t>
            </a:r>
          </a:p>
          <a:p>
            <a:pPr marL="0" indent="0" eaLnBrk="1" fontAlgn="auto" hangingPunct="1">
              <a:spcAft>
                <a:spcPts val="0"/>
              </a:spcAft>
              <a:buClr>
                <a:schemeClr val="accent1">
                  <a:lumMod val="75000"/>
                </a:schemeClr>
              </a:buClr>
              <a:buFont typeface="Wingdings 3" panose="05040102010807070707" pitchFamily="18" charset="2"/>
              <a:buNone/>
              <a:defRPr/>
            </a:pPr>
            <a:endParaRPr lang="en-GB" altLang="en-US" sz="2000" dirty="0">
              <a:solidFill>
                <a:schemeClr val="tx1">
                  <a:lumMod val="75000"/>
                  <a:lumOff val="25000"/>
                </a:schemeClr>
              </a:solidFill>
            </a:endParaRPr>
          </a:p>
          <a:p>
            <a:pPr marL="0" indent="0" eaLnBrk="1" fontAlgn="auto" hangingPunct="1">
              <a:spcAft>
                <a:spcPts val="0"/>
              </a:spcAft>
              <a:buClr>
                <a:schemeClr val="accent1">
                  <a:lumMod val="75000"/>
                </a:schemeClr>
              </a:buClr>
              <a:buNone/>
              <a:defRPr/>
            </a:pPr>
            <a:br>
              <a:rPr lang="en-GB" altLang="en-US" sz="2000" dirty="0">
                <a:solidFill>
                  <a:schemeClr val="tx1">
                    <a:lumMod val="75000"/>
                    <a:lumOff val="25000"/>
                  </a:schemeClr>
                </a:solidFill>
              </a:rPr>
            </a:br>
            <a:br>
              <a:rPr lang="en-GB" altLang="en-US" sz="2000" dirty="0">
                <a:solidFill>
                  <a:schemeClr val="tx1">
                    <a:lumMod val="75000"/>
                    <a:lumOff val="25000"/>
                  </a:schemeClr>
                </a:solidFill>
              </a:rPr>
            </a:br>
            <a:endParaRPr lang="en-GB" altLang="en-US" dirty="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endParaRPr lang="en-GB" altLang="en-US" dirty="0">
              <a:solidFill>
                <a:schemeClr val="tx1">
                  <a:lumMod val="75000"/>
                  <a:lumOff val="25000"/>
                </a:schemeClr>
              </a:solidFill>
            </a:endParaRPr>
          </a:p>
        </p:txBody>
      </p:sp>
      <p:pic>
        <p:nvPicPr>
          <p:cNvPr id="1229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2739" y="332656"/>
            <a:ext cx="1355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479918">
            <a:off x="913237" y="4722806"/>
            <a:ext cx="2381804" cy="177900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407583">
            <a:off x="3428005" y="4735466"/>
            <a:ext cx="2347905" cy="175368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948780">
            <a:off x="5910990" y="4648107"/>
            <a:ext cx="1901482" cy="2027390"/>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4341</TotalTime>
  <Words>1241</Words>
  <Application>Microsoft Office PowerPoint</Application>
  <PresentationFormat>On-screen Show (4:3)</PresentationFormat>
  <Paragraphs>136</Paragraphs>
  <Slides>18</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Aptos</vt:lpstr>
      <vt:lpstr>Arial</vt:lpstr>
      <vt:lpstr>Britannic Bold</vt:lpstr>
      <vt:lpstr>Calibri</vt:lpstr>
      <vt:lpstr>Comic Sans MS</vt:lpstr>
      <vt:lpstr>Times New Roman</vt:lpstr>
      <vt:lpstr>Trebuchet MS</vt:lpstr>
      <vt:lpstr>Wingdings</vt:lpstr>
      <vt:lpstr>Wingdings 3</vt:lpstr>
      <vt:lpstr>Facet</vt:lpstr>
      <vt:lpstr>Packager Shell Object</vt:lpstr>
      <vt:lpstr>Welcome to Christ Church Primary School</vt:lpstr>
      <vt:lpstr>PowerPoint Presentation</vt:lpstr>
      <vt:lpstr>Key information</vt:lpstr>
      <vt:lpstr>PowerPoint Presentation</vt:lpstr>
      <vt:lpstr>What can you do to help?</vt:lpstr>
      <vt:lpstr>Support</vt:lpstr>
      <vt:lpstr>The Curriculum</vt:lpstr>
      <vt:lpstr>Foundation Stage</vt:lpstr>
      <vt:lpstr>Our Reception Classrooms</vt:lpstr>
      <vt:lpstr>Arriving at school and  Home- time Collection</vt:lpstr>
      <vt:lpstr>Snacks &amp; Lunch time</vt:lpstr>
      <vt:lpstr>Allergies</vt:lpstr>
      <vt:lpstr>Uniform</vt:lpstr>
      <vt:lpstr>PE Kit</vt:lpstr>
      <vt:lpstr>In your pack</vt:lpstr>
      <vt:lpstr>Transition event</vt:lpstr>
      <vt:lpstr>Transition event</vt:lpstr>
      <vt:lpstr>Visit the classrooms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 Mary’s R.C. Primary School</dc:title>
  <dc:creator>school</dc:creator>
  <cp:lastModifiedBy>Mrs Mason</cp:lastModifiedBy>
  <cp:revision>227</cp:revision>
  <cp:lastPrinted>2019-05-08T13:55:14Z</cp:lastPrinted>
  <dcterms:created xsi:type="dcterms:W3CDTF">2003-02-13T19:43:18Z</dcterms:created>
  <dcterms:modified xsi:type="dcterms:W3CDTF">2024-06-21T07:19:22Z</dcterms:modified>
</cp:coreProperties>
</file>